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1"/>
  </p:notesMasterIdLst>
  <p:handoutMasterIdLst>
    <p:handoutMasterId r:id="rId82"/>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447" r:id="rId31"/>
    <p:sldId id="618" r:id="rId32"/>
    <p:sldId id="610" r:id="rId33"/>
    <p:sldId id="608" r:id="rId34"/>
    <p:sldId id="609" r:id="rId35"/>
    <p:sldId id="607" r:id="rId36"/>
    <p:sldId id="544" r:id="rId37"/>
    <p:sldId id="545" r:id="rId38"/>
    <p:sldId id="536" r:id="rId39"/>
    <p:sldId id="477" r:id="rId40"/>
    <p:sldId id="478" r:id="rId41"/>
    <p:sldId id="593" r:id="rId42"/>
    <p:sldId id="578" r:id="rId43"/>
    <p:sldId id="579" r:id="rId44"/>
    <p:sldId id="559" r:id="rId45"/>
    <p:sldId id="577" r:id="rId46"/>
    <p:sldId id="516" r:id="rId47"/>
    <p:sldId id="580" r:id="rId48"/>
    <p:sldId id="464" r:id="rId49"/>
    <p:sldId id="321" r:id="rId50"/>
    <p:sldId id="439" r:id="rId51"/>
    <p:sldId id="505" r:id="rId52"/>
    <p:sldId id="512" r:id="rId53"/>
    <p:sldId id="462" r:id="rId54"/>
    <p:sldId id="601" r:id="rId55"/>
    <p:sldId id="602" r:id="rId56"/>
    <p:sldId id="612" r:id="rId57"/>
    <p:sldId id="613" r:id="rId58"/>
    <p:sldId id="626" r:id="rId59"/>
    <p:sldId id="619" r:id="rId60"/>
    <p:sldId id="620" r:id="rId61"/>
    <p:sldId id="621" r:id="rId62"/>
    <p:sldId id="622" r:id="rId63"/>
    <p:sldId id="623" r:id="rId64"/>
    <p:sldId id="624" r:id="rId65"/>
    <p:sldId id="627" r:id="rId66"/>
    <p:sldId id="564" r:id="rId67"/>
    <p:sldId id="581" r:id="rId68"/>
    <p:sldId id="588" r:id="rId69"/>
    <p:sldId id="589" r:id="rId70"/>
    <p:sldId id="590" r:id="rId71"/>
    <p:sldId id="566" r:id="rId72"/>
    <p:sldId id="586" r:id="rId73"/>
    <p:sldId id="582" r:id="rId74"/>
    <p:sldId id="541" r:id="rId75"/>
    <p:sldId id="542" r:id="rId76"/>
    <p:sldId id="538" r:id="rId77"/>
    <p:sldId id="592" r:id="rId78"/>
    <p:sldId id="429" r:id="rId79"/>
    <p:sldId id="473" r:id="rId80"/>
  </p:sldIdLst>
  <p:sldSz cx="9144000" cy="6858000" type="screen4x3"/>
  <p:notesSz cx="7099300" cy="10234613"/>
  <p:embeddedFontLst>
    <p:embeddedFont>
      <p:font typeface="Century Gothic" panose="020B0502020202020204" pitchFamily="34" charset="0"/>
      <p:regular r:id="rId83"/>
      <p:bold r:id="rId84"/>
      <p:italic r:id="rId85"/>
      <p:boldItalic r:id="rId86"/>
    </p:embeddedFont>
    <p:embeddedFont>
      <p:font typeface="GreekC" panose="020B0604020202020204" charset="0"/>
      <p:regular r:id="rId87"/>
    </p:embeddedFont>
    <p:embeddedFont>
      <p:font typeface="Times" panose="02020603050405020304" pitchFamily="18" charset="0"/>
      <p:regular r:id="rId88"/>
      <p:bold r:id="rId89"/>
      <p:italic r:id="rId90"/>
      <p:boldItalic r:id="rId91"/>
    </p:embeddedFont>
    <p:embeddedFont>
      <p:font typeface="Candara" panose="020E0502030303020204" pitchFamily="34" charset="0"/>
      <p:regular r:id="rId92"/>
      <p:bold r:id="rId93"/>
      <p:italic r:id="rId94"/>
      <p:boldItalic r:id="rId95"/>
    </p:embeddedFont>
    <p:embeddedFont>
      <p:font typeface="Cambria Math" panose="02040503050406030204" pitchFamily="18" charset="0"/>
      <p:regular r:id="rId96"/>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9" autoAdjust="0"/>
    <p:restoredTop sz="88104" autoAdjust="0"/>
  </p:normalViewPr>
  <p:slideViewPr>
    <p:cSldViewPr snapToGrid="0">
      <p:cViewPr varScale="1">
        <p:scale>
          <a:sx n="62" d="100"/>
          <a:sy n="62" d="100"/>
        </p:scale>
        <p:origin x="1752" y="36"/>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2447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5.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97.wmf"/><Relationship Id="rId4" Type="http://schemas.openxmlformats.org/officeDocument/2006/relationships/image" Target="../media/image9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8.wmf"/><Relationship Id="rId7" Type="http://schemas.openxmlformats.org/officeDocument/2006/relationships/image" Target="../media/image122.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wmf"/><Relationship Id="rId1" Type="http://schemas.openxmlformats.org/officeDocument/2006/relationships/image" Target="../media/image127.wmf"/><Relationship Id="rId4" Type="http://schemas.openxmlformats.org/officeDocument/2006/relationships/image" Target="../media/image130.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image" Target="../media/image133.wmf"/><Relationship Id="rId7" Type="http://schemas.openxmlformats.org/officeDocument/2006/relationships/image" Target="../media/image137.wmf"/><Relationship Id="rId2" Type="http://schemas.openxmlformats.org/officeDocument/2006/relationships/image" Target="../media/image132.wmf"/><Relationship Id="rId1" Type="http://schemas.openxmlformats.org/officeDocument/2006/relationships/image" Target="../media/image131.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4" Type="http://schemas.openxmlformats.org/officeDocument/2006/relationships/image" Target="../media/image14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5.wmf"/><Relationship Id="rId7" Type="http://schemas.openxmlformats.org/officeDocument/2006/relationships/image" Target="../media/image149.wmf"/><Relationship Id="rId2" Type="http://schemas.openxmlformats.org/officeDocument/2006/relationships/image" Target="../media/image144.wmf"/><Relationship Id="rId1" Type="http://schemas.openxmlformats.org/officeDocument/2006/relationships/image" Target="../media/image143.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5" Type="http://schemas.openxmlformats.org/officeDocument/2006/relationships/image" Target="../media/image154.wmf"/><Relationship Id="rId4" Type="http://schemas.openxmlformats.org/officeDocument/2006/relationships/image" Target="../media/image15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e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42.wmf"/><Relationship Id="rId1" Type="http://schemas.openxmlformats.org/officeDocument/2006/relationships/image" Target="../media/image29.wmf"/><Relationship Id="rId4"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smtClean="0"/>
              <a:t>CEE 4540: Sustainable Municipal Drinking Water Treatment</a:t>
            </a:r>
          </a:p>
          <a:p>
            <a:r>
              <a:rPr lang="en-US" dirty="0" smtClean="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smtClean="0"/>
              <a:t>Solubility from </a:t>
            </a:r>
            <a:r>
              <a:rPr lang="en-US" sz="1300" dirty="0" err="1" smtClean="0"/>
              <a:t>Pernitsky</a:t>
            </a:r>
            <a:r>
              <a:rPr lang="en-US" sz="1300" dirty="0" smtClean="0"/>
              <a:t>, D. J. and J. K. </a:t>
            </a:r>
            <a:r>
              <a:rPr lang="en-US" sz="1300" dirty="0" err="1" smtClean="0"/>
              <a:t>Edzwald</a:t>
            </a:r>
            <a:r>
              <a:rPr lang="en-US" sz="1300" dirty="0" smtClean="0"/>
              <a:t> (2006). Selection of alum and </a:t>
            </a:r>
            <a:r>
              <a:rPr lang="en-US" sz="1300" dirty="0" err="1" smtClean="0"/>
              <a:t>polyaluminum</a:t>
            </a:r>
            <a:r>
              <a:rPr lang="en-US" sz="1300" dirty="0" smtClean="0"/>
              <a:t> coagulants: principles and applications. Journal of Water Supply: Research and Technology 55(2), 121-141</a:t>
            </a:r>
          </a:p>
          <a:p>
            <a:endParaRPr lang="en-US" sz="1300" dirty="0" smtClean="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Notice the focus on eliminating</a:t>
            </a:r>
            <a:r>
              <a:rPr lang="en-US" baseline="0" dirty="0" smtClean="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smtClean="0"/>
          </a:p>
          <a:p>
            <a:r>
              <a:rPr lang="en-US" dirty="0" smtClean="0"/>
              <a:t>* Surface area could be at the molecular scale or could be thought of as sites wher</a:t>
            </a:r>
            <a:r>
              <a:rPr lang="en-US" baseline="0" dirty="0" smtClean="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smtClean="0"/>
              <a:t>from Environmental Engineering: A Design Approach by </a:t>
            </a:r>
            <a:r>
              <a:rPr lang="en-US" sz="1300" dirty="0" err="1" smtClean="0"/>
              <a:t>Sincero</a:t>
            </a:r>
            <a:r>
              <a:rPr lang="en-US" sz="1300" dirty="0" smtClean="0"/>
              <a:t> and </a:t>
            </a:r>
            <a:r>
              <a:rPr lang="en-US" sz="1300" dirty="0" err="1" smtClean="0"/>
              <a:t>Sincero</a:t>
            </a:r>
            <a:r>
              <a:rPr lang="en-US" sz="1300" dirty="0" smtClean="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smtClean="0"/>
              <a:t>from Environmental Engineering: A Design Approach by </a:t>
            </a:r>
            <a:r>
              <a:rPr lang="en-US" sz="1300" dirty="0" err="1" smtClean="0"/>
              <a:t>Sincero</a:t>
            </a:r>
            <a:r>
              <a:rPr lang="en-US" sz="1300" dirty="0" smtClean="0"/>
              <a:t> and </a:t>
            </a:r>
            <a:r>
              <a:rPr lang="en-US" sz="1300" dirty="0" err="1" smtClean="0"/>
              <a:t>Sincero</a:t>
            </a:r>
            <a:r>
              <a:rPr lang="en-US" sz="1300" dirty="0" smtClean="0"/>
              <a:t>. 1996. page 267</a:t>
            </a:r>
          </a:p>
          <a:p>
            <a:r>
              <a:rPr lang="en-US" sz="1300" dirty="0" smtClean="0"/>
              <a:t>Conversion to energy dissipation rate </a:t>
            </a:r>
            <a:r>
              <a:rPr lang="en-US" sz="1300" smtClean="0"/>
              <a:t>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I’m guessing that the se</a:t>
            </a:r>
          </a:p>
          <a:p>
            <a:r>
              <a:rPr lang="en-US" sz="2800" dirty="0" smtClean="0"/>
              <a:t>Self aggregation of nanoparticles will begin when diffusion blends enough raw water with the coagulant to raise the pH so that the nanoparticles become sticky – this diffusion may occur in a few seconds</a:t>
            </a:r>
          </a:p>
          <a:p>
            <a:r>
              <a:rPr lang="en-US" sz="2800" dirty="0" smtClean="0"/>
              <a:t>If the nanoparticles are only dispersed in a fraction of the raw water then some raw water particles won’t receive any nanoparticles</a:t>
            </a:r>
          </a:p>
          <a:p>
            <a:pPr lvl="1"/>
            <a:r>
              <a:rPr lang="en-US" sz="2400" dirty="0" smtClean="0"/>
              <a:t>We will find that we need an energy dissipation rate of &gt;1 W/kg to distribute nanoparticles between particles</a:t>
            </a:r>
          </a:p>
          <a:p>
            <a:r>
              <a:rPr lang="en-US" dirty="0" err="1" smtClean="0"/>
              <a:t>cond</a:t>
            </a:r>
            <a:r>
              <a:rPr lang="en-US" dirty="0" smtClean="0"/>
              <a:t> constraint is the dominant one.</a:t>
            </a:r>
            <a:r>
              <a:rPr lang="en-US" baseline="0" dirty="0" smtClean="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What is fluid</a:t>
            </a:r>
            <a:r>
              <a:rPr lang="en-US" baseline="0" dirty="0" smtClean="0"/>
              <a:t> shear?</a:t>
            </a:r>
            <a:endParaRPr lang="en-US"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http://dimotakis.caltech.edu/pdf/Dimotakis_JFM2000.pdf</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31</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Rapid Mix Exploration</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smtClean="0">
                <a:solidFill>
                  <a:schemeClr val="tx1"/>
                </a:solidFill>
                <a:latin typeface="Arial" charset="0"/>
                <a:ea typeface="+mn-ea"/>
                <a:cs typeface="Arial" charset="0"/>
              </a:rPr>
              <a:t>Chemical Engineering Science, Vol. 50, No. 12, pp. 1877-1880, 1995</a:t>
            </a:r>
          </a:p>
          <a:p>
            <a:r>
              <a:rPr lang="en-US" sz="1200" kern="1200" baseline="0" dirty="0" smtClean="0">
                <a:solidFill>
                  <a:schemeClr val="tx1"/>
                </a:solidFill>
                <a:latin typeface="Arial" charset="0"/>
                <a:ea typeface="+mn-ea"/>
                <a:cs typeface="Arial" charset="0"/>
              </a:rPr>
              <a:t>THE INFLUENCE OF VISCOSITY ON MIXING IN JET REACTORS</a:t>
            </a:r>
          </a:p>
          <a:p>
            <a:r>
              <a:rPr lang="en-US" sz="1200" kern="1200" baseline="0" dirty="0" smtClean="0">
                <a:solidFill>
                  <a:schemeClr val="tx1"/>
                </a:solidFill>
                <a:latin typeface="Arial" charset="0"/>
                <a:ea typeface="+mn-ea"/>
                <a:cs typeface="Arial" charset="0"/>
              </a:rPr>
              <a:t>Jo BALDYGA, J. R. BOURNE* and R. V. GHOLAP</a:t>
            </a:r>
          </a:p>
          <a:p>
            <a:r>
              <a:rPr lang="de-DE" sz="1200" kern="1200" baseline="0" dirty="0" smtClean="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smtClean="0"/>
              <a:t>Smallest</a:t>
            </a:r>
            <a:r>
              <a:rPr lang="es-HN" dirty="0" smtClean="0"/>
              <a:t> </a:t>
            </a:r>
            <a:r>
              <a:rPr lang="es-HN" dirty="0" err="1" smtClean="0"/>
              <a:t>orifice</a:t>
            </a:r>
            <a:r>
              <a:rPr lang="es-HN" dirty="0" smtClean="0"/>
              <a:t> </a:t>
            </a:r>
            <a:r>
              <a:rPr lang="es-HN" dirty="0" err="1" smtClean="0"/>
              <a:t>dissipates</a:t>
            </a:r>
            <a:r>
              <a:rPr lang="es-HN" baseline="0" dirty="0" smtClean="0"/>
              <a:t> </a:t>
            </a:r>
            <a:r>
              <a:rPr lang="es-HN" baseline="0" dirty="0" err="1" smtClean="0"/>
              <a:t>the</a:t>
            </a:r>
            <a:r>
              <a:rPr lang="es-HN" baseline="0" dirty="0" smtClean="0"/>
              <a:t> </a:t>
            </a:r>
            <a:r>
              <a:rPr lang="es-HN" baseline="0" dirty="0" err="1" smtClean="0"/>
              <a:t>energy</a:t>
            </a:r>
            <a:r>
              <a:rPr lang="es-HN" baseline="0" dirty="0" smtClean="0"/>
              <a:t> in </a:t>
            </a:r>
            <a:r>
              <a:rPr lang="es-HN" baseline="0" dirty="0" err="1" smtClean="0"/>
              <a:t>less</a:t>
            </a:r>
            <a:r>
              <a:rPr lang="es-HN" baseline="0" dirty="0" smtClean="0"/>
              <a:t> time (and </a:t>
            </a:r>
            <a:r>
              <a:rPr lang="es-HN" baseline="0" dirty="0" err="1" smtClean="0"/>
              <a:t>distance</a:t>
            </a:r>
            <a:r>
              <a:rPr lang="es-HN" baseline="0" dirty="0" smtClean="0"/>
              <a:t>). </a:t>
            </a:r>
            <a:r>
              <a:rPr lang="es-HN" baseline="0" dirty="0" err="1" smtClean="0"/>
              <a:t>Thus</a:t>
            </a:r>
            <a:r>
              <a:rPr lang="es-HN" baseline="0" dirty="0" smtClean="0"/>
              <a:t> </a:t>
            </a:r>
            <a:r>
              <a:rPr lang="es-HN" baseline="0" dirty="0" err="1" smtClean="0"/>
              <a:t>energy</a:t>
            </a:r>
            <a:r>
              <a:rPr lang="es-HN" baseline="0" dirty="0" smtClean="0"/>
              <a:t> </a:t>
            </a:r>
            <a:r>
              <a:rPr lang="es-HN" baseline="0" dirty="0" err="1" smtClean="0"/>
              <a:t>dissipation</a:t>
            </a:r>
            <a:r>
              <a:rPr lang="es-HN" baseline="0" dirty="0" smtClean="0"/>
              <a:t> </a:t>
            </a:r>
            <a:r>
              <a:rPr lang="es-HN" baseline="0" dirty="0" err="1" smtClean="0"/>
              <a:t>rate</a:t>
            </a:r>
            <a:r>
              <a:rPr lang="es-HN" baseline="0" dirty="0" smtClean="0"/>
              <a:t> </a:t>
            </a:r>
            <a:r>
              <a:rPr lang="es-HN" baseline="0" dirty="0" err="1" smtClean="0"/>
              <a:t>is</a:t>
            </a:r>
            <a:r>
              <a:rPr lang="es-HN" baseline="0" dirty="0" smtClean="0"/>
              <a:t> HIGHEST in </a:t>
            </a:r>
            <a:r>
              <a:rPr lang="es-HN" baseline="0" dirty="0" err="1" smtClean="0"/>
              <a:t>the</a:t>
            </a:r>
            <a:r>
              <a:rPr lang="es-HN" baseline="0" dirty="0" smtClean="0"/>
              <a:t> </a:t>
            </a:r>
            <a:r>
              <a:rPr lang="es-HN" baseline="0" dirty="0" err="1" smtClean="0"/>
              <a:t>smallest</a:t>
            </a:r>
            <a:r>
              <a:rPr lang="es-HN" baseline="0" dirty="0" smtClean="0"/>
              <a:t> </a:t>
            </a:r>
            <a:r>
              <a:rPr lang="es-HN" baseline="0" dirty="0" err="1" smtClean="0"/>
              <a:t>orifice</a:t>
            </a:r>
            <a:r>
              <a:rPr lang="es-HN" baseline="0" dirty="0" smtClean="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37</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Big jet has biggest eddies</a:t>
            </a:r>
          </a:p>
          <a:p>
            <a:r>
              <a:rPr lang="en-US" dirty="0" smtClean="0"/>
              <a:t>Small jet</a:t>
            </a:r>
            <a:r>
              <a:rPr lang="en-US" baseline="0" dirty="0" smtClean="0"/>
              <a:t> makes </a:t>
            </a:r>
            <a:r>
              <a:rPr lang="en-US" baseline="0" dirty="0" err="1" smtClean="0"/>
              <a:t>Kolmogorov</a:t>
            </a:r>
            <a:r>
              <a:rPr lang="en-US" baseline="0" dirty="0" smtClean="0"/>
              <a:t> length scale eddies first</a:t>
            </a:r>
          </a:p>
          <a:p>
            <a:r>
              <a:rPr lang="en-US" baseline="0" dirty="0" smtClean="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DC Hydraulic Rapid</a:t>
            </a:r>
            <a:r>
              <a:rPr lang="en-US" baseline="0" dirty="0" smtClean="0"/>
              <a:t> Mix 14 </a:t>
            </a:r>
            <a:r>
              <a:rPr lang="en-US" baseline="0" dirty="0" err="1" smtClean="0"/>
              <a:t>solution.xmcd</a:t>
            </a:r>
            <a:r>
              <a:rPr lang="en-US" baseline="0" dirty="0" smtClean="0"/>
              <a:t> </a:t>
            </a:r>
          </a:p>
          <a:p>
            <a:r>
              <a:rPr lang="en-US" baseline="0" dirty="0" smtClean="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46</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47</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48</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MW is molecular weight</a:t>
            </a:r>
          </a:p>
          <a:p>
            <a:r>
              <a:rPr lang="en-US" dirty="0" smtClean="0"/>
              <a:t>Subscript P is for particle</a:t>
            </a:r>
          </a:p>
          <a:p>
            <a:r>
              <a:rPr lang="en-US" dirty="0" smtClean="0"/>
              <a:t>Subscript M is for molecular</a:t>
            </a:r>
          </a:p>
          <a:p>
            <a:r>
              <a:rPr lang="en-US" dirty="0" smtClean="0"/>
              <a:t>It is actually the water molecules that are diffusing</a:t>
            </a:r>
            <a:r>
              <a:rPr lang="en-US" baseline="0" dirty="0" smtClean="0"/>
              <a:t> around the coagulant nanoparticles!</a:t>
            </a:r>
            <a:endParaRPr lang="en-US" dirty="0" smtClean="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smtClean="0"/>
              <a:t>Do</a:t>
            </a:r>
            <a:r>
              <a:rPr lang="en-US" baseline="0" dirty="0" smtClean="0"/>
              <a:t> we need to calculate time for diffusion to deliver nanoparticles to the particles? I don’t know how to do that calculation…</a:t>
            </a:r>
          </a:p>
          <a:p>
            <a:r>
              <a:rPr lang="en-US" baseline="0" dirty="0" smtClean="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other end of the spectrum, the inertial-range requirement that internal eddying motions must be </a:t>
            </a:r>
            <a:r>
              <a:rPr lang="en-US" dirty="0" err="1" smtClean="0"/>
              <a:t>inviscid</a:t>
            </a:r>
            <a:r>
              <a:rPr lang="en-US" dirty="0" smtClean="0"/>
              <a:t> dictates that their local scale λ must be large with respect to an inner viscous scale, </a:t>
            </a:r>
            <a:r>
              <a:rPr lang="en-US" dirty="0" err="1" smtClean="0"/>
              <a:t>λν</a:t>
            </a:r>
            <a:r>
              <a:rPr lang="en-US" dirty="0" smtClean="0"/>
              <a:t> , which we may assume as proportional to the (defined) Kolmogorov dissipation scale, </a:t>
            </a:r>
            <a:r>
              <a:rPr lang="en-US" dirty="0" err="1" smtClean="0"/>
              <a:t>λK</a:t>
            </a:r>
            <a:r>
              <a:rPr lang="en-US" dirty="0" smtClean="0"/>
              <a:t> (14). This allows the inequality that bounds the inertial range of scales (15) to be refined, </a:t>
            </a:r>
            <a:r>
              <a:rPr lang="en-US" dirty="0" err="1" smtClean="0"/>
              <a:t>i.e</a:t>
            </a:r>
            <a:endParaRPr lang="en-US" dirty="0" smtClean="0"/>
          </a:p>
          <a:p>
            <a:endParaRPr lang="en-US" dirty="0" smtClean="0"/>
          </a:p>
          <a:p>
            <a:r>
              <a:rPr lang="en-US" dirty="0" smtClean="0"/>
              <a:t>http://dimotakis.caltech.edu/pdf/Dimotakis_JFM2000.pdf</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52</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smtClean="0"/>
              <a:t>The exact width</a:t>
            </a:r>
            <a:r>
              <a:rPr lang="en-US" baseline="0" dirty="0" smtClean="0"/>
              <a:t> of this collision ring is likely significantly less </a:t>
            </a:r>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smtClean="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60</a:t>
            </a:fld>
            <a:endParaRPr lang="en-US" smtClean="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smtClean="0"/>
              <a:t>Find the</a:t>
            </a:r>
            <a:r>
              <a:rPr lang="en-US" baseline="0" dirty="0" smtClean="0"/>
              <a:t> time to clear the volume occupied by one floc.</a:t>
            </a:r>
          </a:p>
          <a:p>
            <a:pPr eaLnBrk="1" hangingPunct="1"/>
            <a:r>
              <a:rPr lang="en-US" baseline="0" dirty="0" smtClean="0"/>
              <a:t>Then we need to find the average relative velocity of the two flocs based on their average separation distance.</a:t>
            </a:r>
          </a:p>
          <a:p>
            <a:pPr eaLnBrk="1" hangingPunct="1"/>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Rapid mix exploration 2.xmcd</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63</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smtClean="0"/>
              <a:t>Here </a:t>
            </a:r>
            <a:r>
              <a:rPr lang="en-US" baseline="0" dirty="0" smtClean="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64</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This graph shows the behavior of</a:t>
            </a:r>
            <a:r>
              <a:rPr lang="en-US" sz="1200" baseline="0" dirty="0" smtClean="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smtClean="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smtClean="0">
                <a:latin typeface="Arial"/>
              </a:rPr>
              <a:t>The deteriorating performance may not be of practical significance because there is no reason to operate a plant at such high </a:t>
            </a:r>
            <a:r>
              <a:rPr lang="en-US" sz="1200" baseline="0" dirty="0" err="1" smtClean="0">
                <a:latin typeface="Arial"/>
              </a:rPr>
              <a:t>PACl</a:t>
            </a:r>
            <a:r>
              <a:rPr lang="en-US" sz="1200" baseline="0" dirty="0" smtClean="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smtClean="0">
                <a:latin typeface="Arial"/>
              </a:rPr>
              <a:t>PACl</a:t>
            </a:r>
            <a:r>
              <a:rPr lang="en-US" sz="1200" baseline="0" dirty="0" smtClean="0">
                <a:latin typeface="Arial"/>
              </a:rPr>
              <a:t> precipitate and a negatively charged site on the clay.  But then does performance improve again above 80 mg/L as Al. As this high Al dose there is far more </a:t>
            </a:r>
            <a:r>
              <a:rPr lang="en-US" sz="1200" baseline="0" dirty="0" err="1" smtClean="0">
                <a:latin typeface="Arial"/>
              </a:rPr>
              <a:t>PACl</a:t>
            </a:r>
            <a:r>
              <a:rPr lang="en-US" sz="1200" baseline="0" dirty="0" smtClean="0">
                <a:latin typeface="Arial"/>
              </a:rPr>
              <a:t> precipitate than clay (by volume).  Perhaps the flocs containing clay settle out and the flocs that are pure </a:t>
            </a:r>
            <a:r>
              <a:rPr lang="en-US" sz="1200" baseline="0" dirty="0" err="1" smtClean="0">
                <a:latin typeface="Arial"/>
              </a:rPr>
              <a:t>PACl</a:t>
            </a:r>
            <a:r>
              <a:rPr lang="en-US" sz="1200" baseline="0" dirty="0" smtClean="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Where do water treatment</a:t>
            </a:r>
            <a:r>
              <a:rPr lang="en-US" sz="1200" baseline="0" dirty="0" smtClean="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smtClean="0">
                <a:latin typeface="Arial"/>
              </a:rPr>
              <a:t>Ning</a:t>
            </a:r>
            <a:r>
              <a:rPr lang="en-US" sz="1200" dirty="0" smtClean="0">
                <a:latin typeface="Arial"/>
              </a:rPr>
              <a:t> Wei,  </a:t>
            </a:r>
            <a:r>
              <a:rPr lang="en-US" sz="1200" dirty="0" err="1" smtClean="0">
                <a:latin typeface="Arial"/>
              </a:rPr>
              <a:t>Zhongguo</a:t>
            </a:r>
            <a:r>
              <a:rPr lang="en-US" sz="1200" dirty="0" smtClean="0">
                <a:latin typeface="Arial"/>
              </a:rPr>
              <a:t> Zhang,  Dan Liu,  </a:t>
            </a:r>
            <a:r>
              <a:rPr lang="en-US" sz="1200" dirty="0" err="1" smtClean="0">
                <a:latin typeface="Arial"/>
              </a:rPr>
              <a:t>Yue</a:t>
            </a:r>
            <a:r>
              <a:rPr lang="en-US" sz="1200" dirty="0" smtClean="0">
                <a:latin typeface="Arial"/>
              </a:rPr>
              <a:t> Wu,  Jun Wang,  </a:t>
            </a:r>
            <a:r>
              <a:rPr lang="en-US" sz="1200" dirty="0" err="1" smtClean="0">
                <a:latin typeface="Arial"/>
              </a:rPr>
              <a:t>Qunhui</a:t>
            </a:r>
            <a:r>
              <a:rPr lang="en-US" sz="1200" dirty="0" smtClean="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smtClean="0">
                <a:latin typeface="Arial"/>
              </a:rPr>
              <a:t>Coagulation behavior of </a:t>
            </a:r>
            <a:r>
              <a:rPr lang="en-US" sz="1200" b="1" i="0" baseline="0" dirty="0" err="1" smtClean="0">
                <a:latin typeface="Arial"/>
              </a:rPr>
              <a:t>polyaluminum</a:t>
            </a:r>
            <a:r>
              <a:rPr lang="en-US" sz="1200" b="1" i="0" baseline="0" dirty="0" smtClean="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smtClean="0">
                <a:latin typeface="Arial"/>
              </a:rPr>
              <a:t>Ning</a:t>
            </a:r>
            <a:r>
              <a:rPr lang="en-US" sz="1200" dirty="0" smtClean="0">
                <a:latin typeface="Arial"/>
              </a:rPr>
              <a:t> Wei,  </a:t>
            </a:r>
            <a:r>
              <a:rPr lang="en-US" sz="1200" dirty="0" err="1" smtClean="0">
                <a:latin typeface="Arial"/>
              </a:rPr>
              <a:t>Zhongguo</a:t>
            </a:r>
            <a:r>
              <a:rPr lang="en-US" sz="1200" dirty="0" smtClean="0">
                <a:latin typeface="Arial"/>
              </a:rPr>
              <a:t> Zhang,  Dan Liu,  </a:t>
            </a:r>
            <a:r>
              <a:rPr lang="en-US" sz="1200" dirty="0" err="1" smtClean="0">
                <a:latin typeface="Arial"/>
              </a:rPr>
              <a:t>Yue</a:t>
            </a:r>
            <a:r>
              <a:rPr lang="en-US" sz="1200" dirty="0" smtClean="0">
                <a:latin typeface="Arial"/>
              </a:rPr>
              <a:t> Wu,  Jun Wang,  </a:t>
            </a:r>
            <a:r>
              <a:rPr lang="en-US" sz="1200" dirty="0" err="1" smtClean="0">
                <a:latin typeface="Arial"/>
              </a:rPr>
              <a:t>Qunhui</a:t>
            </a:r>
            <a:r>
              <a:rPr lang="en-US" sz="1200" dirty="0" smtClean="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smtClean="0">
                <a:latin typeface="Arial"/>
              </a:rPr>
              <a:t>Coagulation behavior of </a:t>
            </a:r>
            <a:r>
              <a:rPr lang="en-US" sz="1200" b="1" i="0" baseline="0" dirty="0" err="1" smtClean="0">
                <a:latin typeface="Arial"/>
              </a:rPr>
              <a:t>polyaluminum</a:t>
            </a:r>
            <a:r>
              <a:rPr lang="en-US" sz="1200" b="1" i="0" baseline="0" dirty="0" smtClean="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smtClean="0">
                <a:latin typeface="Arial"/>
              </a:rPr>
              <a:t>Ning</a:t>
            </a:r>
            <a:r>
              <a:rPr lang="en-US" sz="1200" dirty="0" smtClean="0">
                <a:latin typeface="Arial"/>
              </a:rPr>
              <a:t> Wei,  </a:t>
            </a:r>
            <a:r>
              <a:rPr lang="en-US" sz="1200" dirty="0" err="1" smtClean="0">
                <a:latin typeface="Arial"/>
              </a:rPr>
              <a:t>Zhongguo</a:t>
            </a:r>
            <a:r>
              <a:rPr lang="en-US" sz="1200" dirty="0" smtClean="0">
                <a:latin typeface="Arial"/>
              </a:rPr>
              <a:t> Zhang,  Dan Liu,  </a:t>
            </a:r>
            <a:r>
              <a:rPr lang="en-US" sz="1200" dirty="0" err="1" smtClean="0">
                <a:latin typeface="Arial"/>
              </a:rPr>
              <a:t>Yue</a:t>
            </a:r>
            <a:r>
              <a:rPr lang="en-US" sz="1200" dirty="0" smtClean="0">
                <a:latin typeface="Arial"/>
              </a:rPr>
              <a:t> Wu,  Jun Wang,  </a:t>
            </a:r>
            <a:r>
              <a:rPr lang="en-US" sz="1200" dirty="0" err="1" smtClean="0">
                <a:latin typeface="Arial"/>
              </a:rPr>
              <a:t>Qunhui</a:t>
            </a:r>
            <a:r>
              <a:rPr lang="en-US" sz="1200" dirty="0" smtClean="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smtClean="0">
                <a:latin typeface="Arial"/>
              </a:rPr>
              <a:t>Coagulation behavior of </a:t>
            </a:r>
            <a:r>
              <a:rPr lang="en-US" sz="1200" b="1" i="0" baseline="0" dirty="0" err="1" smtClean="0">
                <a:latin typeface="Arial"/>
              </a:rPr>
              <a:t>polyaluminum</a:t>
            </a:r>
            <a:r>
              <a:rPr lang="en-US" sz="1200" b="1" i="0" baseline="0" dirty="0" smtClean="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smtClean="0">
                <a:latin typeface="Arial"/>
              </a:rPr>
              <a:t>Ning</a:t>
            </a:r>
            <a:r>
              <a:rPr lang="en-US" sz="1200" dirty="0" smtClean="0">
                <a:latin typeface="Arial"/>
              </a:rPr>
              <a:t> Wei,  </a:t>
            </a:r>
            <a:r>
              <a:rPr lang="en-US" sz="1200" dirty="0" err="1" smtClean="0">
                <a:latin typeface="Arial"/>
              </a:rPr>
              <a:t>Zhongguo</a:t>
            </a:r>
            <a:r>
              <a:rPr lang="en-US" sz="1200" dirty="0" smtClean="0">
                <a:latin typeface="Arial"/>
              </a:rPr>
              <a:t> Zhang,  Dan Liu,  </a:t>
            </a:r>
            <a:r>
              <a:rPr lang="en-US" sz="1200" dirty="0" err="1" smtClean="0">
                <a:latin typeface="Arial"/>
              </a:rPr>
              <a:t>Yue</a:t>
            </a:r>
            <a:r>
              <a:rPr lang="en-US" sz="1200" dirty="0" smtClean="0">
                <a:latin typeface="Arial"/>
              </a:rPr>
              <a:t> Wu,  Jun Wang,  </a:t>
            </a:r>
            <a:r>
              <a:rPr lang="en-US" sz="1200" dirty="0" err="1" smtClean="0">
                <a:latin typeface="Arial"/>
              </a:rPr>
              <a:t>Qunhui</a:t>
            </a:r>
            <a:r>
              <a:rPr lang="en-US" sz="1200" dirty="0" smtClean="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smtClean="0">
                <a:latin typeface="Arial"/>
              </a:rPr>
              <a:t>Coagulation behavior of </a:t>
            </a:r>
            <a:r>
              <a:rPr lang="en-US" sz="1200" b="1" i="0" baseline="0" dirty="0" err="1" smtClean="0">
                <a:latin typeface="Arial"/>
              </a:rPr>
              <a:t>polyaluminum</a:t>
            </a:r>
            <a:r>
              <a:rPr lang="en-US" sz="1200" b="1" i="0" baseline="0" dirty="0" smtClean="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a:rPr>
              <a:t>http://dx.doi.org/10.1016/j.cjche.2015.02.003</a:t>
            </a:r>
          </a:p>
          <a:p>
            <a:endParaRPr lang="en-US" dirty="0" smtClean="0"/>
          </a:p>
          <a:p>
            <a:r>
              <a:rPr lang="en-US" dirty="0" smtClean="0"/>
              <a:t>Hydration</a:t>
            </a:r>
            <a:r>
              <a:rPr lang="en-US" baseline="0" dirty="0" smtClean="0"/>
              <a:t> repulsion and serious limitations to DLVO theory (http://scholar.lib.vt.edu/theses/available/etd-121798-212304/unrestricted/Chapter1.pdf)</a:t>
            </a:r>
          </a:p>
          <a:p>
            <a:endParaRPr lang="en-US" baseline="0" dirty="0" smtClean="0"/>
          </a:p>
          <a:p>
            <a:r>
              <a:rPr lang="en-US" baseline="0" dirty="0" smtClean="0"/>
              <a:t>See http://www.sciencedirect.com/science/article/pii/S0001868699000081</a:t>
            </a:r>
            <a:endParaRPr lang="en-US" b="1" baseline="0" dirty="0" smtClean="0"/>
          </a:p>
          <a:p>
            <a:pPr fontAlgn="base"/>
            <a:r>
              <a:rPr lang="en-US" sz="1200" b="0" i="0" kern="1200" dirty="0" smtClean="0">
                <a:solidFill>
                  <a:schemeClr val="tx1"/>
                </a:solidFill>
                <a:effectLst/>
                <a:latin typeface="Arial" charset="0"/>
                <a:ea typeface="+mn-ea"/>
                <a:cs typeface="+mn-cs"/>
              </a:rPr>
              <a:t>On progress in forces since the DLVO theory</a:t>
            </a:r>
          </a:p>
          <a:p>
            <a:pPr fontAlgn="base"/>
            <a:r>
              <a:rPr lang="en-US" sz="1200" b="0" i="0" u="none" strike="noStrike" kern="1200" dirty="0" smtClean="0">
                <a:solidFill>
                  <a:schemeClr val="tx1"/>
                </a:solidFill>
                <a:effectLst/>
                <a:latin typeface="Arial" charset="0"/>
                <a:ea typeface="+mn-ea"/>
                <a:cs typeface="+mn-cs"/>
                <a:hlinkClick r:id="rId3"/>
              </a:rPr>
              <a:t>B.W. </a:t>
            </a:r>
            <a:r>
              <a:rPr lang="en-US" sz="1200" b="0" i="0" u="none" strike="noStrike" kern="1200" dirty="0" err="1" smtClean="0">
                <a:solidFill>
                  <a:schemeClr val="tx1"/>
                </a:solidFill>
                <a:effectLst/>
                <a:latin typeface="Arial" charset="0"/>
                <a:ea typeface="+mn-ea"/>
                <a:cs typeface="+mn-cs"/>
                <a:hlinkClick r:id="rId3"/>
              </a:rPr>
              <a:t>Ninham</a:t>
            </a:r>
            <a:r>
              <a:rPr lang="en-US" sz="1200" b="0" i="0" u="none" strike="noStrike" kern="1200" baseline="30000" dirty="0" err="1" smtClean="0">
                <a:solidFill>
                  <a:schemeClr val="tx1"/>
                </a:solidFill>
                <a:effectLst/>
                <a:latin typeface="Arial" charset="0"/>
                <a:ea typeface="+mn-ea"/>
                <a:cs typeface="+mn-cs"/>
                <a:hlinkClick r:id="rId3" tooltip="Affiliation: a"/>
              </a:rPr>
              <a:t>a</a:t>
            </a:r>
            <a:r>
              <a:rPr lang="en-US" sz="1200" b="0" i="0" kern="1200" baseline="30000" dirty="0" smtClean="0">
                <a:solidFill>
                  <a:schemeClr val="tx1"/>
                </a:solidFill>
                <a:effectLst/>
                <a:latin typeface="Arial" charset="0"/>
                <a:ea typeface="+mn-ea"/>
                <a:cs typeface="+mn-cs"/>
              </a:rPr>
              <a:t>, </a:t>
            </a:r>
            <a:r>
              <a:rPr lang="en-US" sz="1200" b="0" i="0" u="none" strike="noStrike" kern="1200" baseline="30000" dirty="0" smtClean="0">
                <a:solidFill>
                  <a:schemeClr val="tx1"/>
                </a:solidFill>
                <a:effectLst/>
                <a:latin typeface="Arial" charset="0"/>
                <a:ea typeface="+mn-ea"/>
                <a:cs typeface="+mn-cs"/>
                <a:hlinkClick r:id="rId3" tooltip="Affiliation: b"/>
              </a:rPr>
              <a:t>b</a:t>
            </a:r>
            <a:r>
              <a:rPr lang="en-US" sz="1200" b="0" i="0" kern="1200" baseline="30000" dirty="0" smtClean="0">
                <a:solidFill>
                  <a:schemeClr val="tx1"/>
                </a:solidFill>
                <a:effectLst/>
                <a:latin typeface="Arial" charset="0"/>
                <a:ea typeface="+mn-ea"/>
                <a:cs typeface="+mn-cs"/>
              </a:rPr>
              <a:t>, </a:t>
            </a:r>
            <a:endParaRPr lang="en-US" sz="1200" b="0" i="0" kern="1200" dirty="0" smtClean="0">
              <a:solidFill>
                <a:schemeClr val="tx1"/>
              </a:solidFill>
              <a:effectLst/>
              <a:latin typeface="Arial" charset="0"/>
              <a:ea typeface="+mn-ea"/>
              <a:cs typeface="+mn-cs"/>
            </a:endParaRPr>
          </a:p>
          <a:p>
            <a:pPr fontAlgn="base"/>
            <a:r>
              <a:rPr lang="en-US" sz="1200" b="0" i="0" kern="1200" baseline="30000" dirty="0" smtClean="0">
                <a:solidFill>
                  <a:schemeClr val="tx1"/>
                </a:solidFill>
                <a:effectLst/>
                <a:latin typeface="Arial" charset="0"/>
                <a:ea typeface="+mn-ea"/>
                <a:cs typeface="+mn-cs"/>
              </a:rPr>
              <a:t>a</a:t>
            </a:r>
            <a:r>
              <a:rPr lang="en-US" sz="1200" b="0" i="0" kern="1200" dirty="0" smtClean="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smtClean="0">
                <a:solidFill>
                  <a:schemeClr val="tx1"/>
                </a:solidFill>
                <a:effectLst/>
                <a:latin typeface="Arial" charset="0"/>
                <a:ea typeface="+mn-ea"/>
                <a:cs typeface="+mn-cs"/>
              </a:rPr>
              <a:t>b</a:t>
            </a:r>
            <a:r>
              <a:rPr lang="en-US" sz="1200" b="0" i="0" kern="1200" dirty="0" smtClean="0">
                <a:solidFill>
                  <a:schemeClr val="tx1"/>
                </a:solidFill>
                <a:effectLst/>
                <a:latin typeface="Arial" charset="0"/>
                <a:ea typeface="+mn-ea"/>
                <a:cs typeface="+mn-cs"/>
              </a:rPr>
              <a:t> Departments of Physical Chemistry, University of Lund and Chalmers University, Lund, Sweden</a:t>
            </a:r>
          </a:p>
          <a:p>
            <a:r>
              <a:rPr lang="en-US" dirty="0" smtClean="0"/>
              <a:t>Available online 15 March 2000</a:t>
            </a:r>
            <a:endParaRPr lang="en-US" baseline="0" dirty="0" smtClean="0"/>
          </a:p>
          <a:p>
            <a:r>
              <a:rPr lang="en-US" sz="1200" b="0" i="0" kern="1200" dirty="0" smtClean="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Given that polar forces between molecules</a:t>
            </a:r>
            <a:r>
              <a:rPr lang="en-US" sz="1200" b="0" i="0" kern="1200" baseline="0" dirty="0" smtClean="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smtClean="0">
              <a:solidFill>
                <a:schemeClr val="tx1"/>
              </a:solidFill>
              <a:effectLst/>
              <a:latin typeface="Arial" charset="0"/>
              <a:ea typeface="+mn-ea"/>
              <a:cs typeface="+mn-cs"/>
            </a:endParaRPr>
          </a:p>
          <a:p>
            <a:endParaRPr lang="en-US" sz="1200" b="0" i="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https://en.wikipedia.org/wiki/Keggin_structure</a:t>
            </a:r>
          </a:p>
          <a:p>
            <a:r>
              <a:rPr lang="en-US" dirty="0" smtClean="0"/>
              <a:t>See http://www.cup.uni-muenchen.de/ac/kluefers/homepage/L/kc1/literature/al_speciation_2006.pdf for confirmation of the OH</a:t>
            </a:r>
            <a:r>
              <a:rPr lang="en-US" baseline="0" dirty="0" smtClean="0"/>
              <a:t> and H2O locations</a:t>
            </a:r>
          </a:p>
          <a:p>
            <a:endParaRPr lang="en-US" baseline="0" dirty="0" smtClean="0"/>
          </a:p>
          <a:p>
            <a:r>
              <a:rPr lang="en-US" baseline="0" dirty="0" smtClean="0"/>
              <a:t>Is the oxygen in the terminal water more negative than normal oxygen in water because it has some electron time from the Al?</a:t>
            </a:r>
          </a:p>
          <a:p>
            <a:r>
              <a:rPr lang="en-US" baseline="0" dirty="0" smtClean="0"/>
              <a:t>Is the hydrogen in the linking OH more positive than normal H?</a:t>
            </a:r>
          </a:p>
          <a:p>
            <a:r>
              <a:rPr lang="en-US" baseline="0" dirty="0" smtClean="0"/>
              <a:t>How is the charge distributed on the surface of the </a:t>
            </a:r>
            <a:r>
              <a:rPr lang="en-US" baseline="0" dirty="0" err="1" smtClean="0"/>
              <a:t>Keggin</a:t>
            </a:r>
            <a:r>
              <a:rPr lang="en-US" baseline="0" dirty="0" smtClean="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75</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76</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77</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smtClean="0"/>
              <a:t>* Karen </a:t>
            </a:r>
            <a:r>
              <a:rPr lang="en-US" dirty="0" err="1" smtClean="0"/>
              <a:t>Swetland’s</a:t>
            </a:r>
            <a:r>
              <a:rPr lang="en-US" dirty="0" smtClean="0"/>
              <a:t> research</a:t>
            </a:r>
            <a:r>
              <a:rPr lang="en-US" baseline="0" dirty="0" smtClean="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CUWFP has 140 mg/L calcium carbonate alkalinity. Therefore</a:t>
            </a:r>
            <a:r>
              <a:rPr lang="en-US" baseline="0" dirty="0" smtClean="0"/>
              <a:t> never have a problem with pH dropping too far with the addition of alum.</a:t>
            </a:r>
          </a:p>
          <a:p>
            <a:r>
              <a:rPr lang="en-US" baseline="0" dirty="0" smtClean="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chemical formula</a:t>
            </a:r>
            <a:r>
              <a:rPr lang="en-US" baseline="0" dirty="0" smtClean="0"/>
              <a:t> of </a:t>
            </a:r>
            <a:r>
              <a:rPr lang="en-US" baseline="0" dirty="0" err="1" smtClean="0"/>
              <a:t>PACl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http://wioa.org.au/conference_papers/2001/pdf/paper6.pdf</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726078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0.xml"/><Relationship Id="rId7" Type="http://schemas.openxmlformats.org/officeDocument/2006/relationships/image" Target="../media/image6.emf"/><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9.wmf"/><Relationship Id="rId4" Type="http://schemas.openxmlformats.org/officeDocument/2006/relationships/image" Target="../media/image8.wmf"/><Relationship Id="rId9"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4.v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3.wmf"/><Relationship Id="rId18" Type="http://schemas.openxmlformats.org/officeDocument/2006/relationships/oleObject" Target="../embeddings/oleObject12.bin"/><Relationship Id="rId3" Type="http://schemas.openxmlformats.org/officeDocument/2006/relationships/notesSlide" Target="../notesSlides/notesSlide15.xml"/><Relationship Id="rId7" Type="http://schemas.openxmlformats.org/officeDocument/2006/relationships/image" Target="../media/image20.wmf"/><Relationship Id="rId12" Type="http://schemas.openxmlformats.org/officeDocument/2006/relationships/oleObject" Target="../embeddings/oleObject9.bin"/><Relationship Id="rId17" Type="http://schemas.openxmlformats.org/officeDocument/2006/relationships/image" Target="../media/image25.wmf"/><Relationship Id="rId2" Type="http://schemas.openxmlformats.org/officeDocument/2006/relationships/slideLayout" Target="../slideLayouts/slideLayout16.xml"/><Relationship Id="rId16" Type="http://schemas.openxmlformats.org/officeDocument/2006/relationships/oleObject" Target="../embeddings/oleObject11.bin"/><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22.wmf"/><Relationship Id="rId5" Type="http://schemas.openxmlformats.org/officeDocument/2006/relationships/image" Target="../media/image17.png"/><Relationship Id="rId15" Type="http://schemas.openxmlformats.org/officeDocument/2006/relationships/image" Target="../media/image24.wmf"/><Relationship Id="rId10" Type="http://schemas.openxmlformats.org/officeDocument/2006/relationships/oleObject" Target="../embeddings/oleObject8.bin"/><Relationship Id="rId19" Type="http://schemas.openxmlformats.org/officeDocument/2006/relationships/image" Target="../media/image26.emf"/><Relationship Id="rId4" Type="http://schemas.openxmlformats.org/officeDocument/2006/relationships/image" Target="../media/image10.png"/><Relationship Id="rId9" Type="http://schemas.openxmlformats.org/officeDocument/2006/relationships/image" Target="../media/image21.wmf"/><Relationship Id="rId1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wmf"/><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oleObject" Target="../embeddings/oleObject15.bin"/><Relationship Id="rId3" Type="http://schemas.openxmlformats.org/officeDocument/2006/relationships/notesSlide" Target="../notesSlides/notesSlide18.xml"/><Relationship Id="rId7" Type="http://schemas.openxmlformats.org/officeDocument/2006/relationships/image" Target="../media/image34.png"/><Relationship Id="rId12" Type="http://schemas.openxmlformats.org/officeDocument/2006/relationships/image" Target="../media/image29.wmf"/><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33.png"/><Relationship Id="rId11" Type="http://schemas.openxmlformats.org/officeDocument/2006/relationships/oleObject" Target="../embeddings/oleObject14.bin"/><Relationship Id="rId5" Type="http://schemas.openxmlformats.org/officeDocument/2006/relationships/image" Target="../media/image32.jpeg"/><Relationship Id="rId10" Type="http://schemas.openxmlformats.org/officeDocument/2006/relationships/image" Target="../media/image10.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30.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41.wmf"/><Relationship Id="rId3" Type="http://schemas.openxmlformats.org/officeDocument/2006/relationships/notesSlide" Target="../notesSlides/notesSlide19.xml"/><Relationship Id="rId7" Type="http://schemas.openxmlformats.org/officeDocument/2006/relationships/image" Target="../media/image38.wmf"/><Relationship Id="rId12" Type="http://schemas.openxmlformats.org/officeDocument/2006/relationships/oleObject" Target="../embeddings/oleObject20.bin"/><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oleObject" Target="../embeddings/oleObject17.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39.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0.xml"/><Relationship Id="rId7" Type="http://schemas.openxmlformats.org/officeDocument/2006/relationships/image" Target="../media/image42.wmf"/><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image" Target="../media/image43.wmf"/><Relationship Id="rId5" Type="http://schemas.openxmlformats.org/officeDocument/2006/relationships/image" Target="../media/image29.wmf"/><Relationship Id="rId10" Type="http://schemas.openxmlformats.org/officeDocument/2006/relationships/oleObject" Target="../embeddings/oleObject23.bin"/><Relationship Id="rId4" Type="http://schemas.openxmlformats.org/officeDocument/2006/relationships/oleObject" Target="../embeddings/oleObject14.bin"/><Relationship Id="rId9" Type="http://schemas.openxmlformats.org/officeDocument/2006/relationships/image" Target="../media/image30.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10.vml"/><Relationship Id="rId6" Type="http://schemas.openxmlformats.org/officeDocument/2006/relationships/image" Target="../media/image45.png"/><Relationship Id="rId5" Type="http://schemas.openxmlformats.org/officeDocument/2006/relationships/image" Target="../media/image44.wmf"/><Relationship Id="rId4" Type="http://schemas.openxmlformats.org/officeDocument/2006/relationships/oleObject" Target="../embeddings/oleObject24.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50.wmf"/><Relationship Id="rId3" Type="http://schemas.openxmlformats.org/officeDocument/2006/relationships/notesSlide" Target="../notesSlides/notesSlide22.xml"/><Relationship Id="rId7" Type="http://schemas.openxmlformats.org/officeDocument/2006/relationships/image" Target="../media/image47.wmf"/><Relationship Id="rId12" Type="http://schemas.openxmlformats.org/officeDocument/2006/relationships/oleObject" Target="../embeddings/oleObject29.bin"/><Relationship Id="rId2" Type="http://schemas.openxmlformats.org/officeDocument/2006/relationships/slideLayout" Target="../slideLayouts/slideLayout19.xml"/><Relationship Id="rId1" Type="http://schemas.openxmlformats.org/officeDocument/2006/relationships/vmlDrawing" Target="../drawings/vmlDrawing11.vml"/><Relationship Id="rId6" Type="http://schemas.openxmlformats.org/officeDocument/2006/relationships/oleObject" Target="../embeddings/oleObject26.bin"/><Relationship Id="rId11" Type="http://schemas.openxmlformats.org/officeDocument/2006/relationships/image" Target="../media/image49.wmf"/><Relationship Id="rId5" Type="http://schemas.openxmlformats.org/officeDocument/2006/relationships/image" Target="../media/image46.wmf"/><Relationship Id="rId15" Type="http://schemas.openxmlformats.org/officeDocument/2006/relationships/image" Target="../media/image51.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48.wmf"/><Relationship Id="rId14" Type="http://schemas.openxmlformats.org/officeDocument/2006/relationships/oleObject" Target="file:///C:\Users\mw24\Google%20Drive\Mathcad%2015%20files\Rapid%20mix%20exploration.xmcd\Selection%201299%201011%201713%20122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6.xml"/><Relationship Id="rId1" Type="http://schemas.openxmlformats.org/officeDocument/2006/relationships/vmlDrawing" Target="../drawings/vmlDrawing12.vml"/><Relationship Id="rId5" Type="http://schemas.openxmlformats.org/officeDocument/2006/relationships/image" Target="../media/image52.emf"/><Relationship Id="rId4" Type="http://schemas.openxmlformats.org/officeDocument/2006/relationships/oleObject" Target="../embeddings/oleObject3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58.wmf"/><Relationship Id="rId18" Type="http://schemas.openxmlformats.org/officeDocument/2006/relationships/oleObject" Target="file:///C:\Users\mw24\Documents\Mathcad\Kolmogorov%20diffusion%20Rapid%20Mix.xmcd\Selection%20611%201210%20713%201293" TargetMode="External"/><Relationship Id="rId3" Type="http://schemas.openxmlformats.org/officeDocument/2006/relationships/notesSlide" Target="../notesSlides/notesSlide23.xml"/><Relationship Id="rId21" Type="http://schemas.openxmlformats.org/officeDocument/2006/relationships/image" Target="../media/image62.emf"/><Relationship Id="rId7" Type="http://schemas.openxmlformats.org/officeDocument/2006/relationships/image" Target="../media/image55.wmf"/><Relationship Id="rId12" Type="http://schemas.openxmlformats.org/officeDocument/2006/relationships/oleObject" Target="../embeddings/oleObject35.bin"/><Relationship Id="rId17" Type="http://schemas.openxmlformats.org/officeDocument/2006/relationships/image" Target="../media/image60.wmf"/><Relationship Id="rId2" Type="http://schemas.openxmlformats.org/officeDocument/2006/relationships/slideLayout" Target="../slideLayouts/slideLayout19.xml"/><Relationship Id="rId16" Type="http://schemas.openxmlformats.org/officeDocument/2006/relationships/oleObject" Target="../embeddings/oleObject37.bin"/><Relationship Id="rId20" Type="http://schemas.openxmlformats.org/officeDocument/2006/relationships/image" Target="../media/image53.png"/><Relationship Id="rId1" Type="http://schemas.openxmlformats.org/officeDocument/2006/relationships/vmlDrawing" Target="../drawings/vmlDrawing13.vml"/><Relationship Id="rId6" Type="http://schemas.openxmlformats.org/officeDocument/2006/relationships/oleObject" Target="../embeddings/oleObject32.bin"/><Relationship Id="rId11" Type="http://schemas.openxmlformats.org/officeDocument/2006/relationships/image" Target="../media/image57.wmf"/><Relationship Id="rId5" Type="http://schemas.openxmlformats.org/officeDocument/2006/relationships/image" Target="../media/image54.wmf"/><Relationship Id="rId15" Type="http://schemas.openxmlformats.org/officeDocument/2006/relationships/image" Target="../media/image59.wmf"/><Relationship Id="rId10" Type="http://schemas.openxmlformats.org/officeDocument/2006/relationships/oleObject" Target="../embeddings/oleObject34.bin"/><Relationship Id="rId19" Type="http://schemas.openxmlformats.org/officeDocument/2006/relationships/image" Target="../media/image61.wmf"/><Relationship Id="rId4" Type="http://schemas.openxmlformats.org/officeDocument/2006/relationships/oleObject" Target="../embeddings/oleObject31.bin"/><Relationship Id="rId9" Type="http://schemas.openxmlformats.org/officeDocument/2006/relationships/image" Target="../media/image56.wmf"/><Relationship Id="rId14" Type="http://schemas.openxmlformats.org/officeDocument/2006/relationships/oleObject" Target="../embeddings/oleObject36.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vmlDrawing" Target="../drawings/vmlDrawing14.vml"/><Relationship Id="rId6" Type="http://schemas.openxmlformats.org/officeDocument/2006/relationships/image" Target="../media/image63.wmf"/><Relationship Id="rId5" Type="http://schemas.openxmlformats.org/officeDocument/2006/relationships/oleObject" Target="../embeddings/oleObject38.bin"/><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vmlDrawing" Target="../drawings/vmlDrawing15.vml"/><Relationship Id="rId5" Type="http://schemas.openxmlformats.org/officeDocument/2006/relationships/image" Target="../media/image64.wmf"/><Relationship Id="rId4" Type="http://schemas.openxmlformats.org/officeDocument/2006/relationships/oleObject" Target="../embeddings/oleObject39.bin"/></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6.png"/><Relationship Id="rId7" Type="http://schemas.openxmlformats.org/officeDocument/2006/relationships/image" Target="../media/image18.png"/><Relationship Id="rId2" Type="http://schemas.openxmlformats.org/officeDocument/2006/relationships/image" Target="../media/image65.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40.bin"/><Relationship Id="rId7" Type="http://schemas.openxmlformats.org/officeDocument/2006/relationships/oleObject" Target="../embeddings/oleObject41.bin"/><Relationship Id="rId12" Type="http://schemas.openxmlformats.org/officeDocument/2006/relationships/image" Target="../media/image76.png"/><Relationship Id="rId2" Type="http://schemas.openxmlformats.org/officeDocument/2006/relationships/slideLayout" Target="../slideLayouts/slideLayout19.xml"/><Relationship Id="rId1" Type="http://schemas.openxmlformats.org/officeDocument/2006/relationships/vmlDrawing" Target="../drawings/vmlDrawing16.vml"/><Relationship Id="rId6" Type="http://schemas.openxmlformats.org/officeDocument/2006/relationships/image" Target="../media/image74.wmf"/><Relationship Id="rId11" Type="http://schemas.openxmlformats.org/officeDocument/2006/relationships/image" Target="../media/image72.wmf"/><Relationship Id="rId5" Type="http://schemas.openxmlformats.org/officeDocument/2006/relationships/image" Target="../media/image73.wmf"/><Relationship Id="rId10" Type="http://schemas.openxmlformats.org/officeDocument/2006/relationships/oleObject" Target="../embeddings/oleObject42.bin"/><Relationship Id="rId4" Type="http://schemas.openxmlformats.org/officeDocument/2006/relationships/image" Target="../media/image70.wmf"/><Relationship Id="rId9" Type="http://schemas.openxmlformats.org/officeDocument/2006/relationships/image" Target="../media/image75.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81.wmf"/><Relationship Id="rId18" Type="http://schemas.openxmlformats.org/officeDocument/2006/relationships/oleObject" Target="../embeddings/oleObject49.bin"/><Relationship Id="rId3" Type="http://schemas.openxmlformats.org/officeDocument/2006/relationships/notesSlide" Target="../notesSlides/notesSlide26.xml"/><Relationship Id="rId21" Type="http://schemas.openxmlformats.org/officeDocument/2006/relationships/image" Target="../media/image76.png"/><Relationship Id="rId7" Type="http://schemas.openxmlformats.org/officeDocument/2006/relationships/image" Target="../media/image78.wmf"/><Relationship Id="rId12" Type="http://schemas.openxmlformats.org/officeDocument/2006/relationships/oleObject" Target="../embeddings/oleObject47.bin"/><Relationship Id="rId17" Type="http://schemas.openxmlformats.org/officeDocument/2006/relationships/image" Target="../media/image82.wmf"/><Relationship Id="rId2" Type="http://schemas.openxmlformats.org/officeDocument/2006/relationships/slideLayout" Target="../slideLayouts/slideLayout19.xml"/><Relationship Id="rId16" Type="http://schemas.openxmlformats.org/officeDocument/2006/relationships/oleObject" Target="../embeddings/oleObject48.bin"/><Relationship Id="rId20" Type="http://schemas.openxmlformats.org/officeDocument/2006/relationships/image" Target="../media/image84.emf"/><Relationship Id="rId1" Type="http://schemas.openxmlformats.org/officeDocument/2006/relationships/vmlDrawing" Target="../drawings/vmlDrawing17.vml"/><Relationship Id="rId6" Type="http://schemas.openxmlformats.org/officeDocument/2006/relationships/oleObject" Target="../embeddings/oleObject44.bin"/><Relationship Id="rId11" Type="http://schemas.openxmlformats.org/officeDocument/2006/relationships/image" Target="../media/image80.wmf"/><Relationship Id="rId5" Type="http://schemas.openxmlformats.org/officeDocument/2006/relationships/image" Target="../media/image77.wmf"/><Relationship Id="rId15" Type="http://schemas.openxmlformats.org/officeDocument/2006/relationships/image" Target="../media/image18.png"/><Relationship Id="rId10" Type="http://schemas.openxmlformats.org/officeDocument/2006/relationships/oleObject" Target="../embeddings/oleObject46.bin"/><Relationship Id="rId19" Type="http://schemas.openxmlformats.org/officeDocument/2006/relationships/image" Target="../media/image83.wmf"/><Relationship Id="rId4" Type="http://schemas.openxmlformats.org/officeDocument/2006/relationships/oleObject" Target="../embeddings/oleObject43.bin"/><Relationship Id="rId9" Type="http://schemas.openxmlformats.org/officeDocument/2006/relationships/image" Target="../media/image79.wmf"/><Relationship Id="rId14" Type="http://schemas.openxmlformats.org/officeDocument/2006/relationships/hyperlink" Target="../Polls/RM.pptx#-1,9,Headlossandflow"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50.bin"/><Relationship Id="rId7" Type="http://schemas.openxmlformats.org/officeDocument/2006/relationships/image" Target="../media/image76.png"/><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image" Target="../media/image86.wmf"/><Relationship Id="rId5" Type="http://schemas.openxmlformats.org/officeDocument/2006/relationships/oleObject" Target="../embeddings/oleObject51.bin"/><Relationship Id="rId4" Type="http://schemas.openxmlformats.org/officeDocument/2006/relationships/image" Target="../media/image85.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16.xml"/><Relationship Id="rId1" Type="http://schemas.openxmlformats.org/officeDocument/2006/relationships/vmlDrawing" Target="../drawings/vmlDrawing19.vml"/><Relationship Id="rId6" Type="http://schemas.openxmlformats.org/officeDocument/2006/relationships/image" Target="../media/image90.wmf"/><Relationship Id="rId5" Type="http://schemas.openxmlformats.org/officeDocument/2006/relationships/oleObject" Target="../embeddings/oleObject53.bin"/><Relationship Id="rId4" Type="http://schemas.openxmlformats.org/officeDocument/2006/relationships/image" Target="../media/image89.wmf"/><Relationship Id="rId9" Type="http://schemas.openxmlformats.org/officeDocument/2006/relationships/image" Target="../media/image9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59.bin"/><Relationship Id="rId3" Type="http://schemas.openxmlformats.org/officeDocument/2006/relationships/notesSlide" Target="../notesSlides/notesSlide31.xml"/><Relationship Id="rId7" Type="http://schemas.openxmlformats.org/officeDocument/2006/relationships/oleObject" Target="../embeddings/oleObject56.bin"/><Relationship Id="rId12" Type="http://schemas.openxmlformats.org/officeDocument/2006/relationships/image" Target="../media/image96.wmf"/><Relationship Id="rId17" Type="http://schemas.openxmlformats.org/officeDocument/2006/relationships/image" Target="../media/image100.wmf"/><Relationship Id="rId2" Type="http://schemas.openxmlformats.org/officeDocument/2006/relationships/slideLayout" Target="../slideLayouts/slideLayout16.xml"/><Relationship Id="rId16" Type="http://schemas.openxmlformats.org/officeDocument/2006/relationships/image" Target="../media/image99.wmf"/><Relationship Id="rId1" Type="http://schemas.openxmlformats.org/officeDocument/2006/relationships/vmlDrawing" Target="../drawings/vmlDrawing20.vml"/><Relationship Id="rId6" Type="http://schemas.openxmlformats.org/officeDocument/2006/relationships/image" Target="../media/image93.wmf"/><Relationship Id="rId11" Type="http://schemas.openxmlformats.org/officeDocument/2006/relationships/oleObject" Target="../embeddings/oleObject58.bin"/><Relationship Id="rId5" Type="http://schemas.openxmlformats.org/officeDocument/2006/relationships/oleObject" Target="../embeddings/oleObject55.bin"/><Relationship Id="rId15" Type="http://schemas.openxmlformats.org/officeDocument/2006/relationships/image" Target="../media/image98.wmf"/><Relationship Id="rId10" Type="http://schemas.openxmlformats.org/officeDocument/2006/relationships/image" Target="../media/image95.wmf"/><Relationship Id="rId4" Type="http://schemas.openxmlformats.org/officeDocument/2006/relationships/hyperlink" Target="http://en.wikipedia.org/wiki/Albert_Einstein" TargetMode="External"/><Relationship Id="rId9" Type="http://schemas.openxmlformats.org/officeDocument/2006/relationships/oleObject" Target="../embeddings/oleObject57.bin"/><Relationship Id="rId14" Type="http://schemas.openxmlformats.org/officeDocument/2006/relationships/image" Target="../media/image97.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105.emf"/><Relationship Id="rId18" Type="http://schemas.openxmlformats.org/officeDocument/2006/relationships/image" Target="../media/image107.wmf"/><Relationship Id="rId3" Type="http://schemas.openxmlformats.org/officeDocument/2006/relationships/notesSlide" Target="../notesSlides/notesSlide32.xml"/><Relationship Id="rId7" Type="http://schemas.openxmlformats.org/officeDocument/2006/relationships/image" Target="../media/image102.wmf"/><Relationship Id="rId12" Type="http://schemas.openxmlformats.org/officeDocument/2006/relationships/oleObject" Target="../embeddings/oleObject64.bin"/><Relationship Id="rId17" Type="http://schemas.openxmlformats.org/officeDocument/2006/relationships/oleObject" Target="../embeddings/oleObject66.bin"/><Relationship Id="rId2" Type="http://schemas.openxmlformats.org/officeDocument/2006/relationships/slideLayout" Target="../slideLayouts/slideLayout19.xml"/><Relationship Id="rId16" Type="http://schemas.openxmlformats.org/officeDocument/2006/relationships/image" Target="../media/image108.emf"/><Relationship Id="rId1" Type="http://schemas.openxmlformats.org/officeDocument/2006/relationships/vmlDrawing" Target="../drawings/vmlDrawing21.vml"/><Relationship Id="rId6" Type="http://schemas.openxmlformats.org/officeDocument/2006/relationships/oleObject" Target="../embeddings/oleObject61.bin"/><Relationship Id="rId11" Type="http://schemas.openxmlformats.org/officeDocument/2006/relationships/image" Target="../media/image104.emf"/><Relationship Id="rId5" Type="http://schemas.openxmlformats.org/officeDocument/2006/relationships/image" Target="../media/image101.wmf"/><Relationship Id="rId15" Type="http://schemas.openxmlformats.org/officeDocument/2006/relationships/image" Target="../media/image106.e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103.wmf"/><Relationship Id="rId14" Type="http://schemas.openxmlformats.org/officeDocument/2006/relationships/oleObject" Target="../embeddings/oleObject65.bin"/></Relationships>
</file>

<file path=ppt/slides/_rels/slide52.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notesSlide" Target="../notesSlides/notesSlide33.xml"/><Relationship Id="rId7" Type="http://schemas.openxmlformats.org/officeDocument/2006/relationships/oleObject" Target="../embeddings/oleObject67.bin"/><Relationship Id="rId2" Type="http://schemas.openxmlformats.org/officeDocument/2006/relationships/slideLayout" Target="../slideLayouts/slideLayout19.xml"/><Relationship Id="rId1" Type="http://schemas.openxmlformats.org/officeDocument/2006/relationships/vmlDrawing" Target="../drawings/vmlDrawing22.v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0.wmf"/><Relationship Id="rId4" Type="http://schemas.openxmlformats.org/officeDocument/2006/relationships/image" Target="../media/image111.png"/><Relationship Id="rId9" Type="http://schemas.openxmlformats.org/officeDocument/2006/relationships/oleObject" Target="../embeddings/oleObject68.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vmlDrawing" Target="../drawings/vmlDrawing23.vml"/><Relationship Id="rId6" Type="http://schemas.openxmlformats.org/officeDocument/2006/relationships/image" Target="../media/image114.wmf"/><Relationship Id="rId5" Type="http://schemas.openxmlformats.org/officeDocument/2006/relationships/oleObject" Target="../embeddings/oleObject69.bin"/><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74.bin"/><Relationship Id="rId18" Type="http://schemas.openxmlformats.org/officeDocument/2006/relationships/image" Target="../media/image122.wmf"/><Relationship Id="rId3" Type="http://schemas.openxmlformats.org/officeDocument/2006/relationships/notesSlide" Target="../notesSlides/notesSlide35.xml"/><Relationship Id="rId7" Type="http://schemas.openxmlformats.org/officeDocument/2006/relationships/oleObject" Target="../embeddings/oleObject71.bin"/><Relationship Id="rId12" Type="http://schemas.openxmlformats.org/officeDocument/2006/relationships/image" Target="../media/image119.wmf"/><Relationship Id="rId17" Type="http://schemas.openxmlformats.org/officeDocument/2006/relationships/oleObject" Target="../embeddings/oleObject76.bin"/><Relationship Id="rId2" Type="http://schemas.openxmlformats.org/officeDocument/2006/relationships/slideLayout" Target="../slideLayouts/slideLayout16.xml"/><Relationship Id="rId16" Type="http://schemas.openxmlformats.org/officeDocument/2006/relationships/image" Target="../media/image121.wmf"/><Relationship Id="rId1" Type="http://schemas.openxmlformats.org/officeDocument/2006/relationships/vmlDrawing" Target="../drawings/vmlDrawing24.vml"/><Relationship Id="rId6" Type="http://schemas.openxmlformats.org/officeDocument/2006/relationships/image" Target="../media/image116.wmf"/><Relationship Id="rId11" Type="http://schemas.openxmlformats.org/officeDocument/2006/relationships/oleObject" Target="../embeddings/oleObject73.bin"/><Relationship Id="rId5" Type="http://schemas.openxmlformats.org/officeDocument/2006/relationships/oleObject" Target="../embeddings/oleObject70.bin"/><Relationship Id="rId15" Type="http://schemas.openxmlformats.org/officeDocument/2006/relationships/oleObject" Target="../embeddings/oleObject75.bin"/><Relationship Id="rId10" Type="http://schemas.openxmlformats.org/officeDocument/2006/relationships/image" Target="../media/image118.wmf"/><Relationship Id="rId4" Type="http://schemas.openxmlformats.org/officeDocument/2006/relationships/image" Target="../media/image123.wmf"/><Relationship Id="rId9" Type="http://schemas.openxmlformats.org/officeDocument/2006/relationships/oleObject" Target="../embeddings/oleObject72.bin"/><Relationship Id="rId14" Type="http://schemas.openxmlformats.org/officeDocument/2006/relationships/image" Target="../media/image120.wmf"/></Relationships>
</file>

<file path=ppt/slides/_rels/slide55.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16.xml"/><Relationship Id="rId1" Type="http://schemas.openxmlformats.org/officeDocument/2006/relationships/vmlDrawing" Target="../drawings/vmlDrawing25.vml"/><Relationship Id="rId6" Type="http://schemas.openxmlformats.org/officeDocument/2006/relationships/image" Target="../media/image125.wmf"/><Relationship Id="rId5" Type="http://schemas.openxmlformats.org/officeDocument/2006/relationships/oleObject" Target="../embeddings/oleObject78.bin"/><Relationship Id="rId4" Type="http://schemas.openxmlformats.org/officeDocument/2006/relationships/image" Target="../media/image124.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36.xml"/><Relationship Id="rId7" Type="http://schemas.openxmlformats.org/officeDocument/2006/relationships/image" Target="../media/image128.wmf"/><Relationship Id="rId2" Type="http://schemas.openxmlformats.org/officeDocument/2006/relationships/slideLayout" Target="../slideLayouts/slideLayout16.xml"/><Relationship Id="rId1" Type="http://schemas.openxmlformats.org/officeDocument/2006/relationships/vmlDrawing" Target="../drawings/vmlDrawing26.vml"/><Relationship Id="rId6" Type="http://schemas.openxmlformats.org/officeDocument/2006/relationships/oleObject" Target="../embeddings/oleObject81.bin"/><Relationship Id="rId11" Type="http://schemas.openxmlformats.org/officeDocument/2006/relationships/image" Target="../media/image130.wmf"/><Relationship Id="rId5" Type="http://schemas.openxmlformats.org/officeDocument/2006/relationships/image" Target="../media/image127.w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129.e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35.wmf"/><Relationship Id="rId18" Type="http://schemas.openxmlformats.org/officeDocument/2006/relationships/oleObject" Target="../embeddings/oleObject91.bin"/><Relationship Id="rId3" Type="http://schemas.openxmlformats.org/officeDocument/2006/relationships/notesSlide" Target="../notesSlides/notesSlide37.xml"/><Relationship Id="rId7" Type="http://schemas.openxmlformats.org/officeDocument/2006/relationships/image" Target="../media/image132.wmf"/><Relationship Id="rId12" Type="http://schemas.openxmlformats.org/officeDocument/2006/relationships/oleObject" Target="../embeddings/oleObject88.bin"/><Relationship Id="rId17" Type="http://schemas.openxmlformats.org/officeDocument/2006/relationships/image" Target="../media/image137.wmf"/><Relationship Id="rId2" Type="http://schemas.openxmlformats.org/officeDocument/2006/relationships/slideLayout" Target="../slideLayouts/slideLayout19.xml"/><Relationship Id="rId16" Type="http://schemas.openxmlformats.org/officeDocument/2006/relationships/oleObject" Target="../embeddings/oleObject90.bin"/><Relationship Id="rId1" Type="http://schemas.openxmlformats.org/officeDocument/2006/relationships/vmlDrawing" Target="../drawings/vmlDrawing27.vml"/><Relationship Id="rId6" Type="http://schemas.openxmlformats.org/officeDocument/2006/relationships/oleObject" Target="../embeddings/oleObject85.bin"/><Relationship Id="rId11" Type="http://schemas.openxmlformats.org/officeDocument/2006/relationships/image" Target="../media/image134.wmf"/><Relationship Id="rId5" Type="http://schemas.openxmlformats.org/officeDocument/2006/relationships/image" Target="../media/image131.wmf"/><Relationship Id="rId15" Type="http://schemas.openxmlformats.org/officeDocument/2006/relationships/image" Target="../media/image136.wmf"/><Relationship Id="rId10" Type="http://schemas.openxmlformats.org/officeDocument/2006/relationships/oleObject" Target="../embeddings/oleObject87.bin"/><Relationship Id="rId19" Type="http://schemas.openxmlformats.org/officeDocument/2006/relationships/image" Target="../media/image138.wmf"/><Relationship Id="rId4" Type="http://schemas.openxmlformats.org/officeDocument/2006/relationships/oleObject" Target="../embeddings/oleObject84.bin"/><Relationship Id="rId9" Type="http://schemas.openxmlformats.org/officeDocument/2006/relationships/image" Target="../media/image133.wmf"/><Relationship Id="rId14" Type="http://schemas.openxmlformats.org/officeDocument/2006/relationships/oleObject" Target="../embeddings/oleObject89.bin"/></Relationships>
</file>

<file path=ppt/slides/_rels/slide59.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19.xml"/><Relationship Id="rId1" Type="http://schemas.openxmlformats.org/officeDocument/2006/relationships/vmlDrawing" Target="../drawings/vmlDrawing28.vml"/><Relationship Id="rId6" Type="http://schemas.openxmlformats.org/officeDocument/2006/relationships/image" Target="../media/image140.wmf"/><Relationship Id="rId5" Type="http://schemas.openxmlformats.org/officeDocument/2006/relationships/oleObject" Target="../embeddings/oleObject93.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95.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3" Type="http://schemas.openxmlformats.org/officeDocument/2006/relationships/oleObject" Target="../embeddings/oleObject99.bin"/><Relationship Id="rId18" Type="http://schemas.openxmlformats.org/officeDocument/2006/relationships/image" Target="../media/image148.wmf"/><Relationship Id="rId3" Type="http://schemas.openxmlformats.org/officeDocument/2006/relationships/notesSlide" Target="../notesSlides/notesSlide38.xml"/><Relationship Id="rId7" Type="http://schemas.openxmlformats.org/officeDocument/2006/relationships/image" Target="../media/image144.wmf"/><Relationship Id="rId12" Type="http://schemas.openxmlformats.org/officeDocument/2006/relationships/image" Target="../media/image145.wmf"/><Relationship Id="rId17" Type="http://schemas.openxmlformats.org/officeDocument/2006/relationships/oleObject" Target="../embeddings/oleObject101.bin"/><Relationship Id="rId2" Type="http://schemas.openxmlformats.org/officeDocument/2006/relationships/slideLayout" Target="../slideLayouts/slideLayout19.xml"/><Relationship Id="rId16" Type="http://schemas.openxmlformats.org/officeDocument/2006/relationships/image" Target="../media/image147.wmf"/><Relationship Id="rId20" Type="http://schemas.openxmlformats.org/officeDocument/2006/relationships/image" Target="../media/image149.wmf"/><Relationship Id="rId1" Type="http://schemas.openxmlformats.org/officeDocument/2006/relationships/vmlDrawing" Target="../drawings/vmlDrawing29.vml"/><Relationship Id="rId6" Type="http://schemas.openxmlformats.org/officeDocument/2006/relationships/oleObject" Target="../embeddings/oleObject97.bin"/><Relationship Id="rId11" Type="http://schemas.openxmlformats.org/officeDocument/2006/relationships/oleObject" Target="../embeddings/oleObject98.bin"/><Relationship Id="rId5" Type="http://schemas.openxmlformats.org/officeDocument/2006/relationships/image" Target="../media/image143.wmf"/><Relationship Id="rId15" Type="http://schemas.openxmlformats.org/officeDocument/2006/relationships/oleObject" Target="../embeddings/oleObject100.bin"/><Relationship Id="rId10" Type="http://schemas.openxmlformats.org/officeDocument/2006/relationships/image" Target="../media/image200.png"/><Relationship Id="rId19" Type="http://schemas.openxmlformats.org/officeDocument/2006/relationships/oleObject" Target="../embeddings/oleObject102.bin"/><Relationship Id="rId4" Type="http://schemas.openxmlformats.org/officeDocument/2006/relationships/oleObject" Target="../embeddings/oleObject96.bin"/><Relationship Id="rId14" Type="http://schemas.openxmlformats.org/officeDocument/2006/relationships/image" Target="../media/image146.wmf"/></Relationships>
</file>

<file path=ppt/slides/_rels/slide61.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03.bin"/><Relationship Id="rId7" Type="http://schemas.openxmlformats.org/officeDocument/2006/relationships/oleObject" Target="../embeddings/oleObject105.bin"/><Relationship Id="rId12" Type="http://schemas.openxmlformats.org/officeDocument/2006/relationships/image" Target="../media/image154.wmf"/><Relationship Id="rId2" Type="http://schemas.openxmlformats.org/officeDocument/2006/relationships/slideLayout" Target="../slideLayouts/slideLayout19.xml"/><Relationship Id="rId1" Type="http://schemas.openxmlformats.org/officeDocument/2006/relationships/vmlDrawing" Target="../drawings/vmlDrawing30.vml"/><Relationship Id="rId6" Type="http://schemas.openxmlformats.org/officeDocument/2006/relationships/image" Target="../media/image151.wmf"/><Relationship Id="rId11" Type="http://schemas.openxmlformats.org/officeDocument/2006/relationships/oleObject" Target="../embeddings/oleObject107.bin"/><Relationship Id="rId5" Type="http://schemas.openxmlformats.org/officeDocument/2006/relationships/oleObject" Target="../embeddings/oleObject104.bin"/><Relationship Id="rId10" Type="http://schemas.openxmlformats.org/officeDocument/2006/relationships/image" Target="../media/image153.wmf"/><Relationship Id="rId4" Type="http://schemas.openxmlformats.org/officeDocument/2006/relationships/image" Target="../media/image150.wmf"/><Relationship Id="rId9" Type="http://schemas.openxmlformats.org/officeDocument/2006/relationships/oleObject" Target="../embeddings/oleObject106.bin"/></Relationships>
</file>

<file path=ppt/slides/_rels/slide62.xml.rels><?xml version="1.0" encoding="UTF-8" standalone="yes"?>
<Relationships xmlns="http://schemas.openxmlformats.org/package/2006/relationships"><Relationship Id="rId8" Type="http://schemas.openxmlformats.org/officeDocument/2006/relationships/image" Target="../media/image157.wmf"/><Relationship Id="rId13" Type="http://schemas.openxmlformats.org/officeDocument/2006/relationships/oleObject" Target="../embeddings/oleObject113.bin"/><Relationship Id="rId3" Type="http://schemas.openxmlformats.org/officeDocument/2006/relationships/oleObject" Target="../embeddings/oleObject108.bin"/><Relationship Id="rId7" Type="http://schemas.openxmlformats.org/officeDocument/2006/relationships/oleObject" Target="../embeddings/oleObject110.bin"/><Relationship Id="rId12" Type="http://schemas.openxmlformats.org/officeDocument/2006/relationships/image" Target="../media/image159.wmf"/><Relationship Id="rId2" Type="http://schemas.openxmlformats.org/officeDocument/2006/relationships/slideLayout" Target="../slideLayouts/slideLayout19.xml"/><Relationship Id="rId1" Type="http://schemas.openxmlformats.org/officeDocument/2006/relationships/vmlDrawing" Target="../drawings/vmlDrawing31.vml"/><Relationship Id="rId6" Type="http://schemas.openxmlformats.org/officeDocument/2006/relationships/image" Target="../media/image156.wmf"/><Relationship Id="rId11" Type="http://schemas.openxmlformats.org/officeDocument/2006/relationships/oleObject" Target="../embeddings/oleObject112.bin"/><Relationship Id="rId5" Type="http://schemas.openxmlformats.org/officeDocument/2006/relationships/oleObject" Target="../embeddings/oleObject109.bin"/><Relationship Id="rId10" Type="http://schemas.openxmlformats.org/officeDocument/2006/relationships/image" Target="../media/image158.wmf"/><Relationship Id="rId4" Type="http://schemas.openxmlformats.org/officeDocument/2006/relationships/image" Target="../media/image155.wmf"/><Relationship Id="rId9" Type="http://schemas.openxmlformats.org/officeDocument/2006/relationships/oleObject" Target="../embeddings/oleObject111.bin"/><Relationship Id="rId14" Type="http://schemas.openxmlformats.org/officeDocument/2006/relationships/image" Target="../media/image160.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32.vml"/><Relationship Id="rId5" Type="http://schemas.openxmlformats.org/officeDocument/2006/relationships/image" Target="../media/image161.wmf"/><Relationship Id="rId4" Type="http://schemas.openxmlformats.org/officeDocument/2006/relationships/oleObject" Target="../embeddings/oleObject114.bin"/></Relationships>
</file>

<file path=ppt/slides/_rels/slide6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63.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64.jpeg"/><Relationship Id="rId7"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165.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67.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67.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6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smtClean="0"/>
              <a:t>Aggregation</a:t>
            </a:r>
          </a:p>
          <a:p>
            <a:r>
              <a:rPr lang="en-US" sz="2800" dirty="0" smtClean="0"/>
              <a:t>Intermolecular bonding</a:t>
            </a:r>
          </a:p>
          <a:p>
            <a:r>
              <a:rPr lang="en-US" sz="2800" dirty="0" smtClean="0"/>
              <a:t>Mixing</a:t>
            </a:r>
            <a:endParaRPr lang="en-US" sz="2800" dirty="0"/>
          </a:p>
          <a:p>
            <a:r>
              <a:rPr lang="en-US" sz="2800" dirty="0"/>
              <a:t>Energy </a:t>
            </a:r>
            <a:r>
              <a:rPr lang="en-US" sz="2800" dirty="0" smtClean="0"/>
              <a:t>Dissipation</a:t>
            </a:r>
          </a:p>
          <a:p>
            <a:r>
              <a:rPr lang="en-US" sz="2800" dirty="0" smtClean="0"/>
              <a:t>Shear and Diffusion</a:t>
            </a:r>
            <a:endParaRPr lang="en-US" sz="2800" dirty="0"/>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smtClean="0"/>
              <a:t>Coagulation and Rapid Mix: A search for a basis for </a:t>
            </a:r>
            <a:r>
              <a:rPr lang="en-US" sz="4000" dirty="0"/>
              <a:t>rational </a:t>
            </a:r>
            <a:r>
              <a:rPr lang="en-US" sz="4000" dirty="0" smtClean="0"/>
              <a:t>design</a:t>
            </a:r>
            <a:endParaRPr lang="en-US" sz="4000" dirty="0"/>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smtClean="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smtClean="0"/>
                <a:t>failed</a:t>
              </a:r>
              <a:endParaRPr lang="en-US" sz="3200" b="1" dirty="0"/>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smtClean="0"/>
                <a:t>^</a:t>
              </a:r>
              <a:endParaRPr lang="en-US" sz="3200" b="1" dirty="0"/>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smtClean="0"/>
              <a:t>continuing</a:t>
            </a:r>
            <a:endParaRPr 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4"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Aluminum Solubility</a:t>
            </a:r>
            <a:endParaRPr lang="en-US" dirty="0"/>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5"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graphicFrame>
        <p:nvGraphicFramePr>
          <p:cNvPr id="748545" name="Object 1">
            <a:hlinkClick r:id="" action="ppaction://ole?verb=0"/>
          </p:cNvPr>
          <p:cNvGraphicFramePr>
            <a:graphicFrameLocks/>
          </p:cNvGraphicFramePr>
          <p:nvPr/>
        </p:nvGraphicFramePr>
        <p:xfrm>
          <a:off x="4072182" y="4382600"/>
          <a:ext cx="1258887" cy="495300"/>
        </p:xfrm>
        <a:graphic>
          <a:graphicData uri="http://schemas.openxmlformats.org/presentationml/2006/ole">
            <mc:AlternateContent xmlns:mc="http://schemas.openxmlformats.org/markup-compatibility/2006">
              <mc:Choice xmlns:v="urn:schemas-microsoft-com:vml" Requires="v">
                <p:oleObj spid="_x0000_s748837" name="Equation" r:id="rId6" imgW="1269720" imgH="507960" progId="Equation.DSMT4">
                  <p:embed/>
                </p:oleObj>
              </mc:Choice>
              <mc:Fallback>
                <p:oleObj name="Equation" r:id="rId6" imgW="1269720" imgH="507960" progId="Equation.DSMT4">
                  <p:embed/>
                  <p:pic>
                    <p:nvPicPr>
                      <p:cNvPr id="0" name="Picture 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2182" y="4382600"/>
                        <a:ext cx="125888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
            <a:hlinkClick r:id="" action="ppaction://ole?verb=0"/>
          </p:cNvPr>
          <p:cNvGraphicFramePr>
            <a:graphicFrameLocks/>
          </p:cNvGraphicFramePr>
          <p:nvPr/>
        </p:nvGraphicFramePr>
        <p:xfrm>
          <a:off x="184882" y="2629511"/>
          <a:ext cx="1271588" cy="484187"/>
        </p:xfrm>
        <a:graphic>
          <a:graphicData uri="http://schemas.openxmlformats.org/presentationml/2006/ole">
            <mc:AlternateContent xmlns:mc="http://schemas.openxmlformats.org/markup-compatibility/2006">
              <mc:Choice xmlns:v="urn:schemas-microsoft-com:vml" Requires="v">
                <p:oleObj spid="_x0000_s748838" name="Equation" r:id="rId8" imgW="1282680" imgH="495000" progId="Equation.DSMT4">
                  <p:embed/>
                </p:oleObj>
              </mc:Choice>
              <mc:Fallback>
                <p:oleObj name="Equation" r:id="rId8" imgW="1282680" imgH="495000" progId="Equation.DSMT4">
                  <p:embed/>
                  <p:pic>
                    <p:nvPicPr>
                      <p:cNvPr id="0" name="Object 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882" y="2629511"/>
                        <a:ext cx="12715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5890055" y="3534032"/>
            <a:ext cx="3253946" cy="2893100"/>
          </a:xfrm>
          <a:prstGeom prst="rect">
            <a:avLst/>
          </a:prstGeom>
          <a:noFill/>
        </p:spPr>
        <p:txBody>
          <a:bodyPr wrap="square" rtlCol="0">
            <a:spAutoFit/>
          </a:bodyPr>
          <a:lstStyle/>
          <a:p>
            <a:r>
              <a:rPr lang="en-US" dirty="0" smtClean="0"/>
              <a:t>pH control is critical!</a:t>
            </a:r>
          </a:p>
          <a:p>
            <a:r>
              <a:rPr lang="en-US" dirty="0" smtClean="0"/>
              <a:t>Coagulation fails at low pH and high pH because the coagulant becomes too soluble</a:t>
            </a:r>
            <a:endParaRPr 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Conventional Coagulation Hypothesis*</a:t>
            </a:r>
            <a:endParaRPr lang="en-US" dirty="0"/>
          </a:p>
        </p:txBody>
      </p:sp>
      <p:sp>
        <p:nvSpPr>
          <p:cNvPr id="3" name="Content Placeholder 2"/>
          <p:cNvSpPr>
            <a:spLocks noGrp="1"/>
          </p:cNvSpPr>
          <p:nvPr>
            <p:ph idx="1"/>
          </p:nvPr>
        </p:nvSpPr>
        <p:spPr/>
        <p:txBody>
          <a:bodyPr/>
          <a:lstStyle/>
          <a:p>
            <a:r>
              <a:rPr lang="en-US" dirty="0" smtClean="0"/>
              <a:t>“The purpose of addition of coagulant chemicals is to neutralize the negative charges on the colloidal particles to prevent those particles from repelling each other. </a:t>
            </a:r>
          </a:p>
          <a:p>
            <a:r>
              <a:rPr lang="en-US" dirty="0" smtClean="0"/>
              <a:t>Coagulants due to their positive charge attract negatively charged particles in the water.”</a:t>
            </a:r>
            <a:br>
              <a:rPr lang="en-US" dirty="0" smtClean="0"/>
            </a:br>
            <a:r>
              <a:rPr lang="en-US" sz="2000" dirty="0" smtClean="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smtClean="0"/>
              <a:t>* This hypothesis has been the explanation of coagulation for close to 100 years.</a:t>
            </a:r>
            <a:endParaRPr lang="en-US" sz="2000"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smtClean="0"/>
              <a:t>Surface charge of Particles </a:t>
            </a:r>
            <a:r>
              <a:rPr lang="en-US" sz="4000" dirty="0"/>
              <a:t>and Natural Organic </a:t>
            </a:r>
            <a:r>
              <a:rPr lang="en-US" sz="4000" dirty="0" smtClean="0"/>
              <a:t>Matter (NOM)</a:t>
            </a:r>
            <a:endParaRPr lang="en-US" sz="4000" dirty="0"/>
          </a:p>
        </p:txBody>
      </p:sp>
      <p:sp>
        <p:nvSpPr>
          <p:cNvPr id="529411" name="Rectangle 3"/>
          <p:cNvSpPr>
            <a:spLocks noGrp="1" noChangeArrowheads="1"/>
          </p:cNvSpPr>
          <p:nvPr>
            <p:ph idx="1"/>
          </p:nvPr>
        </p:nvSpPr>
        <p:spPr/>
        <p:txBody>
          <a:bodyPr/>
          <a:lstStyle/>
          <a:p>
            <a:r>
              <a:rPr lang="en-US" sz="2800" dirty="0" smtClean="0"/>
              <a:t>NOM significantly increases the required coagulant dose in some waters</a:t>
            </a:r>
          </a:p>
          <a:p>
            <a:r>
              <a:rPr lang="en-US" sz="2800" dirty="0" smtClean="0"/>
              <a:t>The coagulant required increases with NOM concentration</a:t>
            </a:r>
          </a:p>
          <a:p>
            <a:r>
              <a:rPr lang="en-US" sz="2800" dirty="0" smtClean="0"/>
              <a:t>Charge density (conventional explanation)</a:t>
            </a:r>
            <a:endParaRPr lang="en-US" sz="2800" dirty="0"/>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a:t>
            </a:r>
            <a:r>
              <a:rPr lang="en-US" sz="2400" dirty="0" smtClean="0"/>
              <a:t>C</a:t>
            </a:r>
          </a:p>
          <a:p>
            <a:r>
              <a:rPr lang="en-US" sz="2800" dirty="0" smtClean="0"/>
              <a:t>NOM also has a larger surface area* per unit mass than clay particles and thus provides many attachment sites for coagulant nanoparticles</a:t>
            </a:r>
            <a:r>
              <a:rPr lang="en-US" sz="2400" dirty="0" smtClean="0"/>
              <a:t> </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 Charge Neutralization	</a:t>
            </a:r>
            <a:endParaRPr lang="en-US" dirty="0"/>
          </a:p>
        </p:txBody>
      </p:sp>
      <p:sp>
        <p:nvSpPr>
          <p:cNvPr id="3" name="Content Placeholder 2"/>
          <p:cNvSpPr>
            <a:spLocks noGrp="1"/>
          </p:cNvSpPr>
          <p:nvPr>
            <p:ph idx="1"/>
          </p:nvPr>
        </p:nvSpPr>
        <p:spPr/>
        <p:txBody>
          <a:bodyPr/>
          <a:lstStyle/>
          <a:p>
            <a:r>
              <a:rPr lang="en-US" dirty="0" smtClean="0"/>
              <a:t>Explains phenomena such as the aggregation of sediment suspensions in estuaries</a:t>
            </a:r>
          </a:p>
          <a:p>
            <a:r>
              <a:rPr lang="en-US" dirty="0" smtClean="0"/>
              <a:t>Explains many particle stability experiments with pure systems of nanoparticles</a:t>
            </a:r>
          </a:p>
          <a:p>
            <a:r>
              <a:rPr lang="en-US" b="1" dirty="0" smtClean="0"/>
              <a:t>May 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Coagulation: The adhesive nanoparticle </a:t>
            </a:r>
            <a:r>
              <a:rPr lang="en-US" b="1" dirty="0" smtClean="0"/>
              <a:t>hypothesis</a:t>
            </a:r>
            <a:endParaRPr lang="en-US" b="1" dirty="0"/>
          </a:p>
        </p:txBody>
      </p:sp>
      <p:sp>
        <p:nvSpPr>
          <p:cNvPr id="3" name="Content Placeholder 2"/>
          <p:cNvSpPr>
            <a:spLocks noGrp="1"/>
          </p:cNvSpPr>
          <p:nvPr>
            <p:ph idx="1"/>
          </p:nvPr>
        </p:nvSpPr>
        <p:spPr/>
        <p:txBody>
          <a:bodyPr/>
          <a:lstStyle/>
          <a:p>
            <a:r>
              <a:rPr lang="en-US" dirty="0" smtClean="0"/>
              <a:t>Aluminum coagulants (alum and </a:t>
            </a:r>
            <a:r>
              <a:rPr lang="en-US" dirty="0" err="1" smtClean="0"/>
              <a:t>polyaluminum</a:t>
            </a:r>
            <a:r>
              <a:rPr lang="en-US" dirty="0" smtClean="0"/>
              <a:t> chloride) produce adhesive nanoparticles of precipitated aluminum hydroxide that attach to particles including to other nanoparticles </a:t>
            </a:r>
          </a:p>
          <a:p>
            <a:r>
              <a:rPr lang="en-US" dirty="0" smtClean="0"/>
              <a:t>The attractive attachment force must be stronger than the polar bond between water molecules so the nanoparticles can push water out of the way</a:t>
            </a:r>
            <a:endParaRPr lang="en-US" dirty="0"/>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smtClean="0">
                <a:hlinkClick r:id="rId3"/>
              </a:rPr>
              <a:t>Predictive performance model for hydraulic flocculator design with </a:t>
            </a:r>
            <a:r>
              <a:rPr lang="en-US" sz="1400" dirty="0" err="1" smtClean="0">
                <a:hlinkClick r:id="rId3"/>
              </a:rPr>
              <a:t>polyaluminum</a:t>
            </a:r>
            <a:r>
              <a:rPr lang="en-US" sz="1400" dirty="0" smtClean="0">
                <a:hlinkClick r:id="rId3"/>
              </a:rPr>
              <a:t> chloride and aluminum sulfate coagulants</a:t>
            </a:r>
            <a:r>
              <a:rPr lang="en-US" sz="1400" dirty="0" smtClean="0"/>
              <a:t> Karen A. </a:t>
            </a:r>
            <a:r>
              <a:rPr lang="en-US" sz="1400" dirty="0" err="1" smtClean="0"/>
              <a:t>Swetland</a:t>
            </a:r>
            <a:r>
              <a:rPr lang="en-US" sz="1400" dirty="0" smtClean="0"/>
              <a:t>, Monroe L. Weber-Shirk*, Leonard W. Lion</a:t>
            </a:r>
            <a:endParaRPr lang="en-US" sz="1400"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Sticky nanoparticles?</a:t>
            </a:r>
            <a:endParaRPr lang="en-US" dirty="0"/>
          </a:p>
        </p:txBody>
      </p:sp>
      <p:sp>
        <p:nvSpPr>
          <p:cNvPr id="4" name="Content Placeholder 3"/>
          <p:cNvSpPr>
            <a:spLocks noGrp="1"/>
          </p:cNvSpPr>
          <p:nvPr>
            <p:ph idx="1"/>
          </p:nvPr>
        </p:nvSpPr>
        <p:spPr/>
        <p:txBody>
          <a:bodyPr/>
          <a:lstStyle/>
          <a:p>
            <a:r>
              <a:rPr lang="en-US" dirty="0" smtClean="0"/>
              <a:t>Effective flocculation only occurs when the coagulant is in the solid phase</a:t>
            </a:r>
          </a:p>
          <a:p>
            <a:pPr lvl="1"/>
            <a:r>
              <a:rPr lang="en-US" dirty="0" smtClean="0"/>
              <a:t>Thus </a:t>
            </a:r>
            <a:r>
              <a:rPr lang="en-US" dirty="0" err="1" smtClean="0"/>
              <a:t>NaOH</a:t>
            </a:r>
            <a:r>
              <a:rPr lang="en-US" dirty="0" smtClean="0"/>
              <a:t> and Ca(OH)</a:t>
            </a:r>
            <a:r>
              <a:rPr lang="en-US" baseline="-25000" dirty="0"/>
              <a:t> </a:t>
            </a:r>
            <a:r>
              <a:rPr lang="en-US" baseline="-25000" dirty="0" smtClean="0"/>
              <a:t>2</a:t>
            </a:r>
            <a:r>
              <a:rPr lang="en-US" dirty="0" smtClean="0"/>
              <a:t> are not effective coagulants because they are soluble at neutral pH</a:t>
            </a:r>
          </a:p>
          <a:p>
            <a:r>
              <a:rPr lang="en-US" dirty="0" smtClean="0"/>
              <a:t>Al(OH)</a:t>
            </a:r>
            <a:r>
              <a:rPr lang="en-US" baseline="-25000" dirty="0" smtClean="0"/>
              <a:t>3</a:t>
            </a:r>
            <a:r>
              <a:rPr lang="en-US" dirty="0" smtClean="0"/>
              <a:t> likes to stick to itself and to other surfaces</a:t>
            </a:r>
          </a:p>
          <a:p>
            <a:r>
              <a:rPr lang="en-US" dirty="0" smtClean="0"/>
              <a:t>Why is the solid phase Al(OH)</a:t>
            </a:r>
            <a:r>
              <a:rPr lang="en-US" baseline="-25000" dirty="0" smtClean="0"/>
              <a:t>3</a:t>
            </a:r>
            <a:r>
              <a:rPr lang="en-US" dirty="0" smtClean="0"/>
              <a:t> </a:t>
            </a:r>
            <a:r>
              <a:rPr lang="en-US" dirty="0"/>
              <a:t>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smtClean="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a:t>
            </a:r>
            <a:r>
              <a:rPr lang="en-US" sz="2800" dirty="0" smtClean="0"/>
              <a:t>known </a:t>
            </a:r>
            <a:r>
              <a:rPr lang="en-US" sz="2800" dirty="0"/>
              <a:t>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smtClean="0"/>
              <a:t>Traditional rapid </a:t>
            </a:r>
            <a:r>
              <a:rPr lang="en-US" dirty="0"/>
              <a:t>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Design</a:t>
            </a:r>
            <a:endParaRPr lang="en-US" dirty="0"/>
          </a:p>
        </p:txBody>
      </p:sp>
      <p:sp>
        <p:nvSpPr>
          <p:cNvPr id="3" name="Content Placeholder 2"/>
          <p:cNvSpPr>
            <a:spLocks noGrp="1"/>
          </p:cNvSpPr>
          <p:nvPr>
            <p:ph idx="1"/>
          </p:nvPr>
        </p:nvSpPr>
        <p:spPr/>
        <p:txBody>
          <a:bodyPr/>
          <a:lstStyle/>
          <a:p>
            <a:r>
              <a:rPr lang="en-US" sz="2800" dirty="0" smtClean="0"/>
              <a:t>Conventional design is based on the use of G (velocity gradient) as a design parameter. </a:t>
            </a:r>
          </a:p>
          <a:p>
            <a:r>
              <a:rPr lang="en-US" sz="2800" dirty="0" smtClean="0"/>
              <a:t>We don’t know what the design objective is for rapid mix and thus it isn’t clear what parameter matters</a:t>
            </a:r>
          </a:p>
          <a:p>
            <a:pPr marL="342900" lvl="1" indent="-342900"/>
            <a:r>
              <a:rPr lang="en-US" sz="2000" dirty="0" smtClean="0"/>
              <a:t>“…a high degree of turbulence leads to more efficient chemical use for destabilization by adsorption and charge neutralization, whereas destabilization by precipitation is less sensitive to the mixing conditions.”</a:t>
            </a:r>
            <a:r>
              <a:rPr lang="en-US" sz="2000" dirty="0"/>
              <a:t> </a:t>
            </a:r>
            <a:r>
              <a:rPr lang="en-US" sz="2000" dirty="0" smtClean="0"/>
              <a:t> (</a:t>
            </a:r>
            <a:r>
              <a:rPr lang="en-US" sz="2000" dirty="0"/>
              <a:t>Water Quality Engineering – Benjamin and Lawler, 2013)</a:t>
            </a:r>
          </a:p>
          <a:p>
            <a:r>
              <a:rPr lang="en-US" sz="2800" dirty="0" smtClean="0"/>
              <a:t>In drinking water treatment the coagulant dosages are almost always higher than the solubility limit; perhaps rapid mix isn’t important</a:t>
            </a:r>
          </a:p>
        </p:txBody>
      </p:sp>
      <p:graphicFrame>
        <p:nvGraphicFramePr>
          <p:cNvPr id="734209" name="Object 3">
            <a:hlinkClick r:id="" action="ppaction://ole?verb=0"/>
          </p:cNvPr>
          <p:cNvGraphicFramePr>
            <a:graphicFrameLocks/>
          </p:cNvGraphicFramePr>
          <p:nvPr>
            <p:extLst>
              <p:ext uri="{D42A27DB-BD31-4B8C-83A1-F6EECF244321}">
                <p14:modId xmlns:p14="http://schemas.microsoft.com/office/powerpoint/2010/main" val="3116488763"/>
              </p:ext>
            </p:extLst>
          </p:nvPr>
        </p:nvGraphicFramePr>
        <p:xfrm>
          <a:off x="7960995" y="1818866"/>
          <a:ext cx="1000125" cy="798512"/>
        </p:xfrm>
        <a:graphic>
          <a:graphicData uri="http://schemas.openxmlformats.org/presentationml/2006/ole">
            <mc:AlternateContent xmlns:mc="http://schemas.openxmlformats.org/markup-compatibility/2006">
              <mc:Choice xmlns:v="urn:schemas-microsoft-com:vml" Requires="v">
                <p:oleObj spid="_x0000_s734359" name="Equation" r:id="rId3" imgW="1002960" imgH="825480" progId="Equation.DSMT4">
                  <p:embed/>
                </p:oleObj>
              </mc:Choice>
              <mc:Fallback>
                <p:oleObj name="Equation" r:id="rId3" imgW="1002960" imgH="825480"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995" y="1818866"/>
                        <a:ext cx="1000125"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height, and G</a:t>
            </a:r>
            <a:endParaRPr lang="en-US" dirty="0"/>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smtClean="0"/>
              <a:t>“velocity gradient” caused by mixing</a:t>
            </a:r>
            <a:endParaRPr lang="en-US" dirty="0"/>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smtClean="0"/>
              <a:t>Reactor volume</a:t>
            </a:r>
            <a:endParaRPr lang="en-US" dirty="0"/>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smtClean="0"/>
              <a:t>Power required</a:t>
            </a:r>
            <a:endParaRPr lang="en-US" dirty="0"/>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smtClean="0"/>
              <a:t>Power required to lift water</a:t>
            </a:r>
            <a:endParaRPr lang="en-US" dirty="0"/>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smtClean="0"/>
              <a:t>Equivalent potential energy measured as a height used for mixing</a:t>
            </a:r>
            <a:endParaRPr lang="en-US" dirty="0"/>
          </a:p>
        </p:txBody>
      </p:sp>
      <p:pic>
        <p:nvPicPr>
          <p:cNvPr id="17" name="Picture 26" descr="pipeli1"/>
          <p:cNvPicPr>
            <a:picLocks noChangeAspect="1" noChangeArrowheads="1"/>
          </p:cNvPicPr>
          <p:nvPr/>
        </p:nvPicPr>
        <p:blipFill>
          <a:blip r:embed="rId4" cstate="print"/>
          <a:srcRect/>
          <a:stretch>
            <a:fillRect/>
          </a:stretch>
        </p:blipFill>
        <p:spPr bwMode="auto">
          <a:xfrm>
            <a:off x="7820343" y="195263"/>
            <a:ext cx="1095375" cy="1547812"/>
          </a:xfrm>
          <a:prstGeom prst="rect">
            <a:avLst/>
          </a:prstGeom>
          <a:noFill/>
        </p:spPr>
      </p:pic>
      <p:pic>
        <p:nvPicPr>
          <p:cNvPr id="18" name="Picture 24"/>
          <p:cNvPicPr>
            <a:picLocks noChangeAspect="1" noChangeArrowheads="1"/>
          </p:cNvPicPr>
          <p:nvPr/>
        </p:nvPicPr>
        <p:blipFill>
          <a:blip r:embed="rId5"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graphicFrame>
        <p:nvGraphicFramePr>
          <p:cNvPr id="686088" name="Object 8"/>
          <p:cNvGraphicFramePr>
            <a:graphicFrameLocks noChangeAspect="1"/>
          </p:cNvGraphicFramePr>
          <p:nvPr/>
        </p:nvGraphicFramePr>
        <p:xfrm>
          <a:off x="1108710" y="4411980"/>
          <a:ext cx="1485900" cy="342900"/>
        </p:xfrm>
        <a:graphic>
          <a:graphicData uri="http://schemas.openxmlformats.org/presentationml/2006/ole">
            <mc:AlternateContent xmlns:mc="http://schemas.openxmlformats.org/markup-compatibility/2006">
              <mc:Choice xmlns:v="urn:schemas-microsoft-com:vml" Requires="v">
                <p:oleObj spid="_x0000_s1008668" name="Equation" r:id="rId6" imgW="1485720" imgH="342720" progId="Equation.DSMT4">
                  <p:embed/>
                </p:oleObj>
              </mc:Choice>
              <mc:Fallback>
                <p:oleObj name="Equation" r:id="rId6" imgW="1485720" imgH="342720" progId="Equation.DSMT4">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710" y="4411980"/>
                        <a:ext cx="1485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089" name="Object 9"/>
          <p:cNvGraphicFramePr>
            <a:graphicFrameLocks noChangeAspect="1"/>
          </p:cNvGraphicFramePr>
          <p:nvPr/>
        </p:nvGraphicFramePr>
        <p:xfrm>
          <a:off x="1173925" y="4920656"/>
          <a:ext cx="1333500" cy="787400"/>
        </p:xfrm>
        <a:graphic>
          <a:graphicData uri="http://schemas.openxmlformats.org/presentationml/2006/ole">
            <mc:AlternateContent xmlns:mc="http://schemas.openxmlformats.org/markup-compatibility/2006">
              <mc:Choice xmlns:v="urn:schemas-microsoft-com:vml" Requires="v">
                <p:oleObj spid="_x0000_s1008669" name="Equation" r:id="rId8" imgW="1333440" imgH="787320" progId="Equation.DSMT4">
                  <p:embed/>
                </p:oleObj>
              </mc:Choice>
              <mc:Fallback>
                <p:oleObj name="Equation" r:id="rId8" imgW="1333440" imgH="787320" progId="Equation.DSMT4">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3925" y="4920656"/>
                        <a:ext cx="1333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Box 18"/>
          <p:cNvSpPr txBox="1"/>
          <p:nvPr/>
        </p:nvSpPr>
        <p:spPr>
          <a:xfrm>
            <a:off x="2075935" y="0"/>
            <a:ext cx="4645824" cy="523220"/>
          </a:xfrm>
          <a:prstGeom prst="rect">
            <a:avLst/>
          </a:prstGeom>
          <a:noFill/>
        </p:spPr>
        <p:txBody>
          <a:bodyPr wrap="none" rtlCol="0">
            <a:spAutoFit/>
          </a:bodyPr>
          <a:lstStyle/>
          <a:p>
            <a:r>
              <a:rPr lang="en-US" dirty="0" smtClean="0"/>
              <a:t>This is the traditional approach</a:t>
            </a:r>
            <a:endParaRPr lang="en-US" dirty="0"/>
          </a:p>
        </p:txBody>
      </p:sp>
      <p:graphicFrame>
        <p:nvGraphicFramePr>
          <p:cNvPr id="21" name="Object 9"/>
          <p:cNvGraphicFramePr>
            <a:graphicFrameLocks noChangeAspect="1"/>
          </p:cNvGraphicFramePr>
          <p:nvPr>
            <p:extLst>
              <p:ext uri="{D42A27DB-BD31-4B8C-83A1-F6EECF244321}">
                <p14:modId xmlns:p14="http://schemas.microsoft.com/office/powerpoint/2010/main" val="3808562501"/>
              </p:ext>
            </p:extLst>
          </p:nvPr>
        </p:nvGraphicFramePr>
        <p:xfrm>
          <a:off x="1077913" y="5888038"/>
          <a:ext cx="1384300" cy="825500"/>
        </p:xfrm>
        <a:graphic>
          <a:graphicData uri="http://schemas.openxmlformats.org/presentationml/2006/ole">
            <mc:AlternateContent xmlns:mc="http://schemas.openxmlformats.org/markup-compatibility/2006">
              <mc:Choice xmlns:v="urn:schemas-microsoft-com:vml" Requires="v">
                <p:oleObj spid="_x0000_s1008670" name="Equation" r:id="rId10" imgW="1384200" imgH="825480" progId="Equation.DSMT4">
                  <p:embed/>
                </p:oleObj>
              </mc:Choice>
              <mc:Fallback>
                <p:oleObj name="Equation" r:id="rId10" imgW="1384200" imgH="825480" progId="Equation.DSMT4">
                  <p:embed/>
                  <p:pic>
                    <p:nvPicPr>
                      <p:cNvPr id="0" name="Object 9"/>
                      <p:cNvPicPr>
                        <a:picLocks noChangeAspect="1" noChangeArrowheads="1"/>
                      </p:cNvPicPr>
                      <p:nvPr/>
                    </p:nvPicPr>
                    <p:blipFill>
                      <a:blip r:embed="rId11"/>
                      <a:srcRect/>
                      <a:stretch>
                        <a:fillRect/>
                      </a:stretch>
                    </p:blipFill>
                    <p:spPr bwMode="auto">
                      <a:xfrm>
                        <a:off x="1077913" y="5888038"/>
                        <a:ext cx="13843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091" name="Object 11"/>
          <p:cNvGraphicFramePr>
            <a:graphicFrameLocks noChangeAspect="1"/>
          </p:cNvGraphicFramePr>
          <p:nvPr>
            <p:extLst>
              <p:ext uri="{D42A27DB-BD31-4B8C-83A1-F6EECF244321}">
                <p14:modId xmlns:p14="http://schemas.microsoft.com/office/powerpoint/2010/main" val="182984067"/>
              </p:ext>
            </p:extLst>
          </p:nvPr>
        </p:nvGraphicFramePr>
        <p:xfrm>
          <a:off x="935038" y="3629025"/>
          <a:ext cx="1574800" cy="406400"/>
        </p:xfrm>
        <a:graphic>
          <a:graphicData uri="http://schemas.openxmlformats.org/presentationml/2006/ole">
            <mc:AlternateContent xmlns:mc="http://schemas.openxmlformats.org/markup-compatibility/2006">
              <mc:Choice xmlns:v="urn:schemas-microsoft-com:vml" Requires="v">
                <p:oleObj spid="_x0000_s1008671" name="Equation" r:id="rId12" imgW="1574640" imgH="406080" progId="Equation.DSMT4">
                  <p:embed/>
                </p:oleObj>
              </mc:Choice>
              <mc:Fallback>
                <p:oleObj name="Equation" r:id="rId12" imgW="1574640" imgH="406080" progId="Equation.DSMT4">
                  <p:embed/>
                  <p:pic>
                    <p:nvPicPr>
                      <p:cNvPr id="0" name="Picture 11"/>
                      <p:cNvPicPr>
                        <a:picLocks noChangeAspect="1" noChangeArrowheads="1"/>
                      </p:cNvPicPr>
                      <p:nvPr/>
                    </p:nvPicPr>
                    <p:blipFill>
                      <a:blip r:embed="rId13"/>
                      <a:srcRect/>
                      <a:stretch>
                        <a:fillRect/>
                      </a:stretch>
                    </p:blipFill>
                    <p:spPr bwMode="auto">
                      <a:xfrm>
                        <a:off x="935038" y="3629025"/>
                        <a:ext cx="15748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092" name="Object 12"/>
          <p:cNvGraphicFramePr>
            <a:graphicFrameLocks noChangeAspect="1"/>
          </p:cNvGraphicFramePr>
          <p:nvPr/>
        </p:nvGraphicFramePr>
        <p:xfrm>
          <a:off x="1540906" y="2984417"/>
          <a:ext cx="1003300" cy="342900"/>
        </p:xfrm>
        <a:graphic>
          <a:graphicData uri="http://schemas.openxmlformats.org/presentationml/2006/ole">
            <mc:AlternateContent xmlns:mc="http://schemas.openxmlformats.org/markup-compatibility/2006">
              <mc:Choice xmlns:v="urn:schemas-microsoft-com:vml" Requires="v">
                <p:oleObj spid="_x0000_s1008672" name="Equation" r:id="rId14" imgW="1002960" imgH="342720" progId="Equation.DSMT4">
                  <p:embed/>
                </p:oleObj>
              </mc:Choice>
              <mc:Fallback>
                <p:oleObj name="Equation" r:id="rId14" imgW="1002960" imgH="342720" progId="Equation.DSMT4">
                  <p:embed/>
                  <p:pic>
                    <p:nvPicPr>
                      <p:cNvPr id="0"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0906" y="2984417"/>
                        <a:ext cx="10033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093" name="Object 13"/>
          <p:cNvGraphicFramePr>
            <a:graphicFrameLocks noChangeAspect="1"/>
          </p:cNvGraphicFramePr>
          <p:nvPr/>
        </p:nvGraphicFramePr>
        <p:xfrm>
          <a:off x="966025" y="1774619"/>
          <a:ext cx="1701800" cy="1028700"/>
        </p:xfrm>
        <a:graphic>
          <a:graphicData uri="http://schemas.openxmlformats.org/presentationml/2006/ole">
            <mc:AlternateContent xmlns:mc="http://schemas.openxmlformats.org/markup-compatibility/2006">
              <mc:Choice xmlns:v="urn:schemas-microsoft-com:vml" Requires="v">
                <p:oleObj spid="_x0000_s1008673" name="Equation" r:id="rId16" imgW="1701720" imgH="1028520" progId="Equation.DSMT4">
                  <p:embed/>
                </p:oleObj>
              </mc:Choice>
              <mc:Fallback>
                <p:oleObj name="Equation" r:id="rId16" imgW="1701720" imgH="1028520" progId="Equation.DSMT4">
                  <p:embed/>
                  <p:pic>
                    <p:nvPicPr>
                      <p:cNvPr id="0" name="Picture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6025" y="1774619"/>
                        <a:ext cx="17018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TextBox 21"/>
          <p:cNvSpPr txBox="1"/>
          <p:nvPr/>
        </p:nvSpPr>
        <p:spPr>
          <a:xfrm>
            <a:off x="3417570" y="5903893"/>
            <a:ext cx="5726430" cy="954107"/>
          </a:xfrm>
          <a:prstGeom prst="rect">
            <a:avLst/>
          </a:prstGeom>
          <a:noFill/>
        </p:spPr>
        <p:txBody>
          <a:bodyPr wrap="square" rtlCol="0">
            <a:spAutoFit/>
          </a:bodyPr>
          <a:lstStyle/>
          <a:p>
            <a:r>
              <a:rPr lang="en-US" dirty="0" smtClean="0"/>
              <a:t>Equivalent potential energy as a function of G</a:t>
            </a:r>
            <a:endParaRPr lang="en-US" dirty="0"/>
          </a:p>
        </p:txBody>
      </p:sp>
      <p:graphicFrame>
        <p:nvGraphicFramePr>
          <p:cNvPr id="686094" name="Object 3">
            <a:hlinkClick r:id="" action="ppaction://ole?verb=0"/>
          </p:cNvPr>
          <p:cNvGraphicFramePr>
            <a:graphicFrameLocks/>
          </p:cNvGraphicFramePr>
          <p:nvPr/>
        </p:nvGraphicFramePr>
        <p:xfrm>
          <a:off x="8048875" y="3696875"/>
          <a:ext cx="1000125" cy="331787"/>
        </p:xfrm>
        <a:graphic>
          <a:graphicData uri="http://schemas.openxmlformats.org/presentationml/2006/ole">
            <mc:AlternateContent xmlns:mc="http://schemas.openxmlformats.org/markup-compatibility/2006">
              <mc:Choice xmlns:v="urn:schemas-microsoft-com:vml" Requires="v">
                <p:oleObj spid="_x0000_s1008674" name="Equation" r:id="rId18" imgW="1002960" imgH="342720" progId="Equation.DSMT4">
                  <p:embed/>
                </p:oleObj>
              </mc:Choice>
              <mc:Fallback>
                <p:oleObj name="Equation" r:id="rId18" imgW="1002960" imgH="342720" progId="Equation.DSMT4">
                  <p:embed/>
                  <p:pic>
                    <p:nvPicPr>
                      <p:cNvPr id="0" name="Object 3"/>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48875" y="3696875"/>
                        <a:ext cx="1000125"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smtClean="0"/>
              <a:t>The quest to improve water treatment: What are our resources?</a:t>
            </a:r>
            <a:endParaRPr lang="en-US" dirty="0"/>
          </a:p>
        </p:txBody>
      </p:sp>
      <p:sp>
        <p:nvSpPr>
          <p:cNvPr id="3" name="Content Placeholder 2"/>
          <p:cNvSpPr>
            <a:spLocks noGrp="1"/>
          </p:cNvSpPr>
          <p:nvPr>
            <p:ph idx="1"/>
          </p:nvPr>
        </p:nvSpPr>
        <p:spPr/>
        <p:txBody>
          <a:bodyPr/>
          <a:lstStyle/>
          <a:p>
            <a:r>
              <a:rPr lang="en-US" dirty="0" smtClean="0"/>
              <a:t>Experience operating water treatment plants</a:t>
            </a:r>
          </a:p>
          <a:p>
            <a:r>
              <a:rPr lang="en-US" dirty="0" smtClean="0"/>
              <a:t>Conventional wisdom</a:t>
            </a:r>
          </a:p>
          <a:p>
            <a:r>
              <a:rPr lang="en-US" dirty="0" smtClean="0"/>
              <a:t>Predictive performance models for drinking water </a:t>
            </a:r>
            <a:r>
              <a:rPr lang="en-US" dirty="0"/>
              <a:t>treatment (Why is this hard?)</a:t>
            </a:r>
            <a:endParaRPr lang="en-US" dirty="0" smtClean="0"/>
          </a:p>
          <a:p>
            <a:pPr lvl="1"/>
            <a:r>
              <a:rPr lang="en-US" dirty="0" smtClean="0"/>
              <a:t>Rapid mix model</a:t>
            </a:r>
          </a:p>
          <a:p>
            <a:pPr lvl="1"/>
            <a:r>
              <a:rPr lang="en-US" dirty="0" smtClean="0"/>
              <a:t>Flocculation </a:t>
            </a:r>
          </a:p>
          <a:p>
            <a:pPr lvl="1"/>
            <a:r>
              <a:rPr lang="en-US" dirty="0" smtClean="0"/>
              <a:t>Sand filters</a:t>
            </a:r>
          </a:p>
          <a:p>
            <a:r>
              <a:rPr lang="en-US" dirty="0" smtClean="0"/>
              <a:t>Opportunity! If we can figure out the physics we will be able to create better designs</a:t>
            </a:r>
            <a:endParaRPr lang="en-US" dirty="0"/>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smtClean="0"/>
              <a:t>Traditional Design Guidelines:</a:t>
            </a:r>
            <a:br>
              <a:rPr lang="en-US" dirty="0" smtClean="0"/>
            </a:br>
            <a:r>
              <a:rPr lang="en-US" dirty="0" smtClean="0"/>
              <a:t>Mixing with a Propeller</a:t>
            </a:r>
            <a:endParaRPr lang="en-US" dirty="0"/>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smtClean="0"/>
                        <a:t>Residence Time (s)</a:t>
                      </a:r>
                      <a:endParaRPr lang="en-US" dirty="0"/>
                    </a:p>
                  </a:txBody>
                  <a:tcPr/>
                </a:tc>
                <a:tc>
                  <a:txBody>
                    <a:bodyPr/>
                    <a:lstStyle/>
                    <a:p>
                      <a:r>
                        <a:rPr lang="en-US" dirty="0" smtClean="0"/>
                        <a:t>“velocity</a:t>
                      </a:r>
                      <a:r>
                        <a:rPr lang="en-US" baseline="0" dirty="0" smtClean="0"/>
                        <a:t> gradient” </a:t>
                      </a:r>
                    </a:p>
                    <a:p>
                      <a:r>
                        <a:rPr lang="en-US" baseline="0" dirty="0" smtClean="0"/>
                        <a:t>(G) (1/s)</a:t>
                      </a:r>
                      <a:endParaRPr lang="en-US" dirty="0"/>
                    </a:p>
                  </a:txBody>
                  <a:tcPr/>
                </a:tc>
                <a:tc>
                  <a:txBody>
                    <a:bodyPr/>
                    <a:lstStyle/>
                    <a:p>
                      <a:r>
                        <a:rPr lang="en-US" dirty="0" smtClean="0"/>
                        <a:t>Energy dissipation rate (W/kg)</a:t>
                      </a:r>
                      <a:endParaRPr lang="en-US" dirty="0"/>
                    </a:p>
                  </a:txBody>
                  <a:tcPr/>
                </a:tc>
                <a:tc>
                  <a:txBody>
                    <a:bodyPr/>
                    <a:lstStyle/>
                    <a:p>
                      <a:r>
                        <a:rPr lang="en-US" dirty="0" smtClean="0"/>
                        <a:t>Equivalent</a:t>
                      </a:r>
                      <a:r>
                        <a:rPr lang="en-US" baseline="0" dirty="0" smtClean="0"/>
                        <a:t> height (m)*</a:t>
                      </a:r>
                      <a:endParaRPr lang="en-US" dirty="0"/>
                    </a:p>
                  </a:txBody>
                  <a:tcPr/>
                </a:tc>
                <a:extLst>
                  <a:ext uri="{0D108BD9-81ED-4DB2-BD59-A6C34878D82A}">
                    <a16:rowId xmlns:a16="http://schemas.microsoft.com/office/drawing/2014/main" val="10000"/>
                  </a:ext>
                </a:extLst>
              </a:tr>
              <a:tr h="370840">
                <a:tc>
                  <a:txBody>
                    <a:bodyPr/>
                    <a:lstStyle/>
                    <a:p>
                      <a:r>
                        <a:rPr lang="en-US" dirty="0" smtClean="0"/>
                        <a:t>0.5</a:t>
                      </a:r>
                      <a:endParaRPr lang="en-US" dirty="0"/>
                    </a:p>
                  </a:txBody>
                  <a:tcPr/>
                </a:tc>
                <a:tc>
                  <a:txBody>
                    <a:bodyPr/>
                    <a:lstStyle/>
                    <a:p>
                      <a:r>
                        <a:rPr lang="en-US" dirty="0" smtClean="0"/>
                        <a:t>4000</a:t>
                      </a:r>
                      <a:endParaRPr lang="en-US" dirty="0"/>
                    </a:p>
                  </a:txBody>
                  <a:tcPr/>
                </a:tc>
                <a:tc>
                  <a:txBody>
                    <a:bodyPr/>
                    <a:lstStyle/>
                    <a:p>
                      <a:r>
                        <a:rPr lang="en-US" dirty="0" smtClean="0"/>
                        <a:t>16</a:t>
                      </a:r>
                      <a:endParaRPr lang="en-US" dirty="0"/>
                    </a:p>
                  </a:txBody>
                  <a:tcPr/>
                </a:tc>
                <a:tc>
                  <a:txBody>
                    <a:bodyPr/>
                    <a:lstStyle/>
                    <a:p>
                      <a:r>
                        <a:rPr lang="en-US" dirty="0" smtClean="0"/>
                        <a:t>0.8</a:t>
                      </a:r>
                      <a:endParaRPr lang="en-US" dirty="0"/>
                    </a:p>
                  </a:txBody>
                  <a:tcPr/>
                </a:tc>
                <a:extLst>
                  <a:ext uri="{0D108BD9-81ED-4DB2-BD59-A6C34878D82A}">
                    <a16:rowId xmlns:a16="http://schemas.microsoft.com/office/drawing/2014/main" val="10001"/>
                  </a:ext>
                </a:extLst>
              </a:tr>
              <a:tr h="370840">
                <a:tc>
                  <a:txBody>
                    <a:bodyPr/>
                    <a:lstStyle/>
                    <a:p>
                      <a:r>
                        <a:rPr lang="en-US" dirty="0" smtClean="0"/>
                        <a:t>10 – 20</a:t>
                      </a:r>
                      <a:endParaRPr lang="en-US" dirty="0"/>
                    </a:p>
                  </a:txBody>
                  <a:tcPr/>
                </a:tc>
                <a:tc>
                  <a:txBody>
                    <a:bodyPr/>
                    <a:lstStyle/>
                    <a:p>
                      <a:r>
                        <a:rPr lang="en-US" dirty="0" smtClean="0"/>
                        <a:t>1500</a:t>
                      </a:r>
                      <a:endParaRPr lang="en-US" dirty="0"/>
                    </a:p>
                  </a:txBody>
                  <a:tcPr/>
                </a:tc>
                <a:tc>
                  <a:txBody>
                    <a:bodyPr/>
                    <a:lstStyle/>
                    <a:p>
                      <a:r>
                        <a:rPr lang="en-US" dirty="0" smtClean="0"/>
                        <a:t>2.25</a:t>
                      </a:r>
                      <a:endParaRPr lang="en-US" dirty="0"/>
                    </a:p>
                  </a:txBody>
                  <a:tcPr/>
                </a:tc>
                <a:tc>
                  <a:txBody>
                    <a:bodyPr/>
                    <a:lstStyle/>
                    <a:p>
                      <a:r>
                        <a:rPr lang="en-US" dirty="0" smtClean="0"/>
                        <a:t>2.3 – 4.6</a:t>
                      </a:r>
                      <a:endParaRPr lang="en-US" dirty="0"/>
                    </a:p>
                  </a:txBody>
                  <a:tcPr/>
                </a:tc>
                <a:extLst>
                  <a:ext uri="{0D108BD9-81ED-4DB2-BD59-A6C34878D82A}">
                    <a16:rowId xmlns:a16="http://schemas.microsoft.com/office/drawing/2014/main" val="10002"/>
                  </a:ext>
                </a:extLst>
              </a:tr>
              <a:tr h="370840">
                <a:tc>
                  <a:txBody>
                    <a:bodyPr/>
                    <a:lstStyle/>
                    <a:p>
                      <a:r>
                        <a:rPr lang="en-US" dirty="0" smtClean="0"/>
                        <a:t>20 – 30</a:t>
                      </a:r>
                      <a:endParaRPr lang="en-US" dirty="0"/>
                    </a:p>
                  </a:txBody>
                  <a:tcPr/>
                </a:tc>
                <a:tc>
                  <a:txBody>
                    <a:bodyPr/>
                    <a:lstStyle/>
                    <a:p>
                      <a:r>
                        <a:rPr lang="en-US" dirty="0" smtClean="0"/>
                        <a:t>950</a:t>
                      </a:r>
                      <a:endParaRPr lang="en-US" dirty="0"/>
                    </a:p>
                  </a:txBody>
                  <a:tcPr/>
                </a:tc>
                <a:tc>
                  <a:txBody>
                    <a:bodyPr/>
                    <a:lstStyle/>
                    <a:p>
                      <a:r>
                        <a:rPr lang="en-US" dirty="0" smtClean="0"/>
                        <a:t>0.9</a:t>
                      </a:r>
                      <a:endParaRPr lang="en-US" dirty="0"/>
                    </a:p>
                  </a:txBody>
                  <a:tcPr/>
                </a:tc>
                <a:tc>
                  <a:txBody>
                    <a:bodyPr/>
                    <a:lstStyle/>
                    <a:p>
                      <a:r>
                        <a:rPr lang="en-US" dirty="0" smtClean="0"/>
                        <a:t>1.8 – 2.8</a:t>
                      </a:r>
                      <a:endParaRPr lang="en-US" dirty="0"/>
                    </a:p>
                  </a:txBody>
                  <a:tcPr/>
                </a:tc>
                <a:extLst>
                  <a:ext uri="{0D108BD9-81ED-4DB2-BD59-A6C34878D82A}">
                    <a16:rowId xmlns:a16="http://schemas.microsoft.com/office/drawing/2014/main" val="10003"/>
                  </a:ext>
                </a:extLst>
              </a:tr>
              <a:tr h="370840">
                <a:tc>
                  <a:txBody>
                    <a:bodyPr/>
                    <a:lstStyle/>
                    <a:p>
                      <a:r>
                        <a:rPr lang="en-US" dirty="0" smtClean="0"/>
                        <a:t>30 – 40</a:t>
                      </a:r>
                      <a:endParaRPr lang="en-US" dirty="0"/>
                    </a:p>
                  </a:txBody>
                  <a:tcPr/>
                </a:tc>
                <a:tc>
                  <a:txBody>
                    <a:bodyPr/>
                    <a:lstStyle/>
                    <a:p>
                      <a:r>
                        <a:rPr lang="en-US" dirty="0" smtClean="0"/>
                        <a:t>850</a:t>
                      </a:r>
                      <a:endParaRPr lang="en-US" dirty="0"/>
                    </a:p>
                  </a:txBody>
                  <a:tcPr/>
                </a:tc>
                <a:tc>
                  <a:txBody>
                    <a:bodyPr/>
                    <a:lstStyle/>
                    <a:p>
                      <a:r>
                        <a:rPr lang="en-US" dirty="0" smtClean="0"/>
                        <a:t>0.72</a:t>
                      </a:r>
                      <a:endParaRPr lang="en-US" dirty="0"/>
                    </a:p>
                  </a:txBody>
                  <a:tcPr/>
                </a:tc>
                <a:tc>
                  <a:txBody>
                    <a:bodyPr/>
                    <a:lstStyle/>
                    <a:p>
                      <a:r>
                        <a:rPr lang="en-US" dirty="0" smtClean="0"/>
                        <a:t>2.2 – 2.9</a:t>
                      </a:r>
                      <a:endParaRPr lang="en-US" dirty="0"/>
                    </a:p>
                  </a:txBody>
                  <a:tcPr/>
                </a:tc>
                <a:extLst>
                  <a:ext uri="{0D108BD9-81ED-4DB2-BD59-A6C34878D82A}">
                    <a16:rowId xmlns:a16="http://schemas.microsoft.com/office/drawing/2014/main" val="10004"/>
                  </a:ext>
                </a:extLst>
              </a:tr>
              <a:tr h="370840">
                <a:tc>
                  <a:txBody>
                    <a:bodyPr/>
                    <a:lstStyle/>
                    <a:p>
                      <a:r>
                        <a:rPr lang="en-US" dirty="0" smtClean="0"/>
                        <a:t>40 – 130</a:t>
                      </a:r>
                      <a:endParaRPr lang="en-US" dirty="0"/>
                    </a:p>
                  </a:txBody>
                  <a:tcPr/>
                </a:tc>
                <a:tc>
                  <a:txBody>
                    <a:bodyPr/>
                    <a:lstStyle/>
                    <a:p>
                      <a:r>
                        <a:rPr lang="en-US" dirty="0" smtClean="0"/>
                        <a:t>750</a:t>
                      </a:r>
                      <a:endParaRPr lang="en-US" dirty="0"/>
                    </a:p>
                  </a:txBody>
                  <a:tcPr/>
                </a:tc>
                <a:tc>
                  <a:txBody>
                    <a:bodyPr/>
                    <a:lstStyle/>
                    <a:p>
                      <a:r>
                        <a:rPr lang="en-US" dirty="0" smtClean="0"/>
                        <a:t>0.56</a:t>
                      </a:r>
                      <a:endParaRPr lang="en-US" dirty="0"/>
                    </a:p>
                  </a:txBody>
                  <a:tcPr/>
                </a:tc>
                <a:tc>
                  <a:txBody>
                    <a:bodyPr/>
                    <a:lstStyle/>
                    <a:p>
                      <a:r>
                        <a:rPr lang="en-US" dirty="0" smtClean="0"/>
                        <a:t>2.3 – 7.5</a:t>
                      </a:r>
                      <a:endParaRPr lang="en-US" dirty="0"/>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smtClean="0">
                <a:latin typeface="Arial" charset="0"/>
              </a:rPr>
              <a:t>from Environmental Engineering: A Design Approach by </a:t>
            </a:r>
            <a:r>
              <a:rPr lang="en-US" sz="2400" dirty="0" err="1" smtClean="0">
                <a:latin typeface="Arial" charset="0"/>
              </a:rPr>
              <a:t>Sincero</a:t>
            </a:r>
            <a:r>
              <a:rPr lang="en-US" sz="2400" dirty="0" smtClean="0">
                <a:latin typeface="Arial" charset="0"/>
              </a:rPr>
              <a:t> and </a:t>
            </a:r>
            <a:r>
              <a:rPr lang="en-US" sz="2400" dirty="0" err="1" smtClean="0">
                <a:latin typeface="Arial" charset="0"/>
              </a:rPr>
              <a:t>Sincero</a:t>
            </a:r>
            <a:r>
              <a:rPr lang="en-US" sz="2400" dirty="0" smtClean="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smtClean="0"/>
              <a:t>No mention of scale effects</a:t>
            </a:r>
            <a:endParaRPr lang="en-US" dirty="0"/>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smtClean="0"/>
              <a:t>* A measure of mechanical energy converted to heat</a:t>
            </a:r>
            <a:endParaRPr lang="en-US" dirty="0"/>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graphicFrame>
        <p:nvGraphicFramePr>
          <p:cNvPr id="3" name="Object 2"/>
          <p:cNvGraphicFramePr>
            <a:graphicFrameLocks noChangeAspect="1"/>
          </p:cNvGraphicFramePr>
          <p:nvPr>
            <p:extLst>
              <p:ext uri="{D42A27DB-BD31-4B8C-83A1-F6EECF244321}">
                <p14:modId xmlns:p14="http://schemas.microsoft.com/office/powerpoint/2010/main" val="2334578969"/>
              </p:ext>
            </p:extLst>
          </p:nvPr>
        </p:nvGraphicFramePr>
        <p:xfrm>
          <a:off x="5515443" y="3100015"/>
          <a:ext cx="1384300" cy="825500"/>
        </p:xfrm>
        <a:graphic>
          <a:graphicData uri="http://schemas.openxmlformats.org/presentationml/2006/ole">
            <mc:AlternateContent xmlns:mc="http://schemas.openxmlformats.org/markup-compatibility/2006">
              <mc:Choice xmlns:v="urn:schemas-microsoft-com:vml" Requires="v">
                <p:oleObj spid="_x0000_s974995" name="Equation" r:id="rId6" imgW="1384200" imgH="825480" progId="Equation.DSMT4">
                  <p:embed/>
                </p:oleObj>
              </mc:Choice>
              <mc:Fallback>
                <p:oleObj name="Equation" r:id="rId6" imgW="1384200" imgH="82548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5443" y="3100015"/>
                        <a:ext cx="13843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1437142" y="1372923"/>
            <a:ext cx="2066207" cy="461665"/>
          </a:xfrm>
          <a:prstGeom prst="rect">
            <a:avLst/>
          </a:prstGeom>
          <a:noFill/>
        </p:spPr>
        <p:txBody>
          <a:bodyPr wrap="none" rtlCol="0">
            <a:spAutoFit/>
          </a:bodyPr>
          <a:lstStyle/>
          <a:p>
            <a:r>
              <a:rPr lang="en-US" sz="2400" dirty="0" smtClean="0"/>
              <a:t>Average values</a:t>
            </a:r>
            <a:endParaRPr lang="en-US" sz="2400"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Hydraulic Energy Constraint</a:t>
            </a:r>
            <a:endParaRPr lang="en-US" dirty="0"/>
          </a:p>
        </p:txBody>
      </p:sp>
      <p:sp>
        <p:nvSpPr>
          <p:cNvPr id="3" name="Content Placeholder 2"/>
          <p:cNvSpPr>
            <a:spLocks noGrp="1"/>
          </p:cNvSpPr>
          <p:nvPr>
            <p:ph idx="1"/>
          </p:nvPr>
        </p:nvSpPr>
        <p:spPr/>
        <p:txBody>
          <a:bodyPr/>
          <a:lstStyle/>
          <a:p>
            <a:r>
              <a:rPr lang="en-US" dirty="0" smtClean="0"/>
              <a:t>If we use the same amount of mechanical energy in hydraulic water treatment plants as is used in mechanical water treatment plants we will need between 0.8 and 7.5 m of water height change just to power the rapid mix unit!!!!!</a:t>
            </a:r>
          </a:p>
          <a:p>
            <a:r>
              <a:rPr lang="en-US" dirty="0" smtClean="0"/>
              <a:t>Rapid mix is one of the largest energy consumers in mechanical plants</a:t>
            </a:r>
          </a:p>
          <a:p>
            <a:r>
              <a:rPr lang="en-US" dirty="0" smtClean="0"/>
              <a:t>We need to be more efficient </a:t>
            </a:r>
            <a:r>
              <a:rPr lang="en-US" sz="2000" dirty="0" smtClean="0"/>
              <a:t>(and hence smarter)</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might RAPID mixing be necessary?</a:t>
            </a:r>
            <a:endParaRPr lang="en-US" dirty="0"/>
          </a:p>
        </p:txBody>
      </p:sp>
      <p:sp>
        <p:nvSpPr>
          <p:cNvPr id="3" name="Content Placeholder 2"/>
          <p:cNvSpPr>
            <a:spLocks noGrp="1"/>
          </p:cNvSpPr>
          <p:nvPr>
            <p:ph idx="1"/>
          </p:nvPr>
        </p:nvSpPr>
        <p:spPr/>
        <p:txBody>
          <a:bodyPr/>
          <a:lstStyle/>
          <a:p>
            <a:r>
              <a:rPr lang="en-US" b="1" u="sng" dirty="0" smtClean="0"/>
              <a:t>Mix</a:t>
            </a:r>
            <a:r>
              <a:rPr lang="en-US" dirty="0" smtClean="0"/>
              <a:t> the adhesive nanoparticles uniformly with the raw water (definitely important if the flow is split between treatment trains)</a:t>
            </a:r>
          </a:p>
          <a:p>
            <a:r>
              <a:rPr lang="en-US" b="1" u="sng" dirty="0" smtClean="0"/>
              <a:t>IF</a:t>
            </a:r>
            <a:r>
              <a:rPr lang="en-US" dirty="0" smtClean="0"/>
              <a:t> </a:t>
            </a:r>
            <a:r>
              <a:rPr lang="en-US" b="1" u="sng" dirty="0" smtClean="0"/>
              <a:t>RAPID</a:t>
            </a:r>
            <a:r>
              <a:rPr lang="en-US" dirty="0" smtClean="0"/>
              <a:t> mixing matters then there must be something bad that happens if the mix is SLOW (but maybe it doesn’t matter)</a:t>
            </a:r>
          </a:p>
          <a:p>
            <a:pPr lvl="1"/>
            <a:r>
              <a:rPr lang="en-US" dirty="0" smtClean="0"/>
              <a:t>Self aggregation of nanoparticles into </a:t>
            </a:r>
            <a:r>
              <a:rPr lang="en-US" dirty="0" err="1" smtClean="0"/>
              <a:t>microclusters</a:t>
            </a:r>
            <a:endParaRPr lang="en-US" dirty="0" smtClean="0"/>
          </a:p>
          <a:p>
            <a:pPr lvl="1"/>
            <a:r>
              <a:rPr lang="en-US" dirty="0" smtClean="0"/>
              <a:t>Non-uniform distribution of nanoparticles between particles</a:t>
            </a:r>
            <a:endParaRPr 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smtClean="0"/>
              <a:t>Not clear if this matters or how to control it</a:t>
            </a:r>
            <a:endParaRPr lang="en-US" sz="2000"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maybe rapid mix is actually the first stage of flocculation!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will prove later that collision potential (and hence </a:t>
                </a:r>
                <a:r>
                  <a:rPr lang="en-US" smtClean="0"/>
                  <a:t>particle aggregation) </a:t>
                </a:r>
                <a:r>
                  <a:rPr lang="en-US" dirty="0" smtClean="0"/>
                  <a:t>is proportional to </a:t>
                </a:r>
                <a:r>
                  <a:rPr lang="en-US" dirty="0" err="1" smtClean="0"/>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smtClean="0"/>
                  <a:t>Rapid mix </a:t>
                </a:r>
                <a:r>
                  <a:rPr lang="en-US" dirty="0"/>
                  <a:t>collision potential</a:t>
                </a:r>
                <a:r>
                  <a:rPr lang="en-US" dirty="0" smtClean="0"/>
                  <a:t> can be as great a the collision potential for flocculation</a:t>
                </a:r>
              </a:p>
              <a:p>
                <a:r>
                  <a:rPr lang="en-US" dirty="0" smtClean="0"/>
                  <a:t>So this raises the question… Is rapid mix actually the first stage of flocculation?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Rapid Mix: From macro to </a:t>
            </a:r>
            <a:r>
              <a:rPr lang="en-US" dirty="0" err="1" smtClean="0"/>
              <a:t>nano</a:t>
            </a:r>
            <a:r>
              <a:rPr lang="en-US" dirty="0" smtClean="0"/>
              <a:t> scale (in a few seconds?)</a:t>
            </a:r>
            <a:endParaRPr lang="en-US" dirty="0"/>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smtClean="0">
                <a:latin typeface="+mn-lt"/>
              </a:rPr>
              <a:t>Length scale</a:t>
            </a:r>
            <a:endParaRPr lang="en-US" u="sng" dirty="0">
              <a:latin typeface="+mn-lt"/>
            </a:endParaRP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smtClean="0">
                <a:latin typeface="+mn-lt"/>
              </a:rPr>
              <a:t>Transport Process</a:t>
            </a:r>
            <a:endParaRPr lang="en-US" u="sng" dirty="0">
              <a:latin typeface="+mn-lt"/>
            </a:endParaRP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smtClean="0">
                <a:latin typeface="+mn-lt"/>
              </a:rPr>
              <a:t>m</a:t>
            </a:r>
            <a:endParaRPr lang="en-US" dirty="0">
              <a:latin typeface="+mn-lt"/>
            </a:endParaRP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smtClean="0">
                <a:latin typeface="+mn-lt"/>
              </a:rPr>
              <a:t>mm</a:t>
            </a:r>
            <a:endParaRPr lang="en-US" dirty="0">
              <a:latin typeface="+mn-lt"/>
            </a:endParaRP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smtClean="0">
                <a:latin typeface="Symbol" panose="05050102010706020507" pitchFamily="18" charset="2"/>
              </a:rPr>
              <a:t>m</a:t>
            </a:r>
            <a:r>
              <a:rPr lang="en-US" dirty="0" smtClean="0">
                <a:latin typeface="+mn-lt"/>
              </a:rPr>
              <a:t>m</a:t>
            </a:r>
            <a:endParaRPr lang="en-US" dirty="0">
              <a:latin typeface="+mn-lt"/>
            </a:endParaRP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smtClean="0">
                <a:latin typeface="+mn-lt"/>
              </a:rPr>
              <a:t>nm</a:t>
            </a:r>
            <a:endParaRPr lang="en-US" dirty="0">
              <a:latin typeface="+mn-lt"/>
            </a:endParaRP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smtClean="0">
                <a:latin typeface="+mn-lt"/>
              </a:rPr>
              <a:t>Large eddies</a:t>
            </a:r>
            <a:endParaRPr lang="en-US" sz="2400" dirty="0">
              <a:latin typeface="+mn-lt"/>
            </a:endParaRP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smtClean="0">
                <a:latin typeface="+mn-lt"/>
              </a:rPr>
              <a:t>Small eddies </a:t>
            </a:r>
            <a:endParaRPr lang="en-US" sz="2400" dirty="0">
              <a:latin typeface="+mn-lt"/>
            </a:endParaRP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smtClean="0">
                <a:latin typeface="+mn-lt"/>
              </a:rPr>
              <a:t>Result</a:t>
            </a:r>
            <a:endParaRPr lang="en-US" u="sng" dirty="0">
              <a:latin typeface="+mn-lt"/>
            </a:endParaRPr>
          </a:p>
        </p:txBody>
      </p:sp>
      <p:pic>
        <p:nvPicPr>
          <p:cNvPr id="412674" name="Picture 2"/>
          <p:cNvPicPr>
            <a:picLocks noChangeAspect="1" noChangeArrowheads="1"/>
          </p:cNvPicPr>
          <p:nvPr/>
        </p:nvPicPr>
        <p:blipFill>
          <a:blip r:embed="rId4"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5"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smtClean="0">
                <a:latin typeface="+mn-lt"/>
              </a:rPr>
              <a:t>Molecular scale</a:t>
            </a:r>
            <a:endParaRPr lang="en-US" sz="2400" dirty="0">
              <a:latin typeface="+mn-lt"/>
            </a:endParaRPr>
          </a:p>
        </p:txBody>
      </p:sp>
      <p:pic>
        <p:nvPicPr>
          <p:cNvPr id="412676" name="Picture 4"/>
          <p:cNvPicPr>
            <a:picLocks noChangeAspect="1" noChangeArrowheads="1"/>
          </p:cNvPicPr>
          <p:nvPr/>
        </p:nvPicPr>
        <p:blipFill>
          <a:blip r:embed="rId6"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7"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8"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9"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smtClean="0">
                <a:latin typeface="+mn-lt"/>
              </a:rPr>
              <a:t>Inner Viscous scale</a:t>
            </a:r>
            <a:endParaRPr lang="en-US" sz="2400" dirty="0">
              <a:latin typeface="+mn-lt"/>
            </a:endParaRP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smtClean="0">
                <a:latin typeface="+mn-lt"/>
              </a:rPr>
              <a:t>Rapid Mix flow dimension</a:t>
            </a:r>
            <a:endParaRPr lang="en-US" sz="2400" dirty="0">
              <a:latin typeface="+mn-lt"/>
            </a:endParaRPr>
          </a:p>
        </p:txBody>
      </p:sp>
      <p:sp>
        <p:nvSpPr>
          <p:cNvPr id="41" name="Oval 40"/>
          <p:cNvSpPr/>
          <p:nvPr/>
        </p:nvSpPr>
        <p:spPr bwMode="auto">
          <a:xfrm>
            <a:off x="6392562" y="4506097"/>
            <a:ext cx="304800" cy="28832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smtClean="0">
              <a:ln>
                <a:noFill/>
              </a:ln>
              <a:solidFill>
                <a:schemeClr val="tx1"/>
              </a:solidFill>
              <a:effectLst/>
              <a:latin typeface="+mn-lt"/>
            </a:endParaRPr>
          </a:p>
        </p:txBody>
      </p:sp>
      <p:pic>
        <p:nvPicPr>
          <p:cNvPr id="42" name="Picture 26" descr="pipeli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graphicFrame>
        <p:nvGraphicFramePr>
          <p:cNvPr id="44" name="Object 4">
            <a:hlinkClick r:id="" action="ppaction://ole?verb=0"/>
          </p:cNvPr>
          <p:cNvGraphicFramePr>
            <a:graphicFrameLocks/>
          </p:cNvGraphicFramePr>
          <p:nvPr>
            <p:extLst>
              <p:ext uri="{D42A27DB-BD31-4B8C-83A1-F6EECF244321}">
                <p14:modId xmlns:p14="http://schemas.microsoft.com/office/powerpoint/2010/main" val="716370884"/>
              </p:ext>
            </p:extLst>
          </p:nvPr>
        </p:nvGraphicFramePr>
        <p:xfrm>
          <a:off x="5757656" y="3954955"/>
          <a:ext cx="1184275" cy="857250"/>
        </p:xfrm>
        <a:graphic>
          <a:graphicData uri="http://schemas.openxmlformats.org/presentationml/2006/ole">
            <mc:AlternateContent xmlns:mc="http://schemas.openxmlformats.org/markup-compatibility/2006">
              <mc:Choice xmlns:v="urn:schemas-microsoft-com:vml" Requires="v">
                <p:oleObj spid="_x0000_s835747" name="Equation" r:id="rId11" imgW="1434960" imgH="1054080" progId="Equation.DSMT4">
                  <p:embed/>
                </p:oleObj>
              </mc:Choice>
              <mc:Fallback>
                <p:oleObj name="Equation" r:id="rId11" imgW="1434960" imgH="1054080" progId="Equation.DSMT4">
                  <p:embed/>
                  <p:pic>
                    <p:nvPicPr>
                      <p:cNvPr id="515076" name="Object 4">
                        <a:hlinkClick r:id="" action="ppaction://ole?verb=0"/>
                      </p:cNvPr>
                      <p:cNvPicPr>
                        <a:picLocks noChangeArrowheads="1"/>
                      </p:cNvPicPr>
                      <p:nvPr/>
                    </p:nvPicPr>
                    <p:blipFill>
                      <a:blip r:embed="rId12"/>
                      <a:srcRect/>
                      <a:stretch>
                        <a:fillRect/>
                      </a:stretch>
                    </p:blipFill>
                    <p:spPr bwMode="auto">
                      <a:xfrm>
                        <a:off x="5757656" y="3954955"/>
                        <a:ext cx="11842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45"/>
          <p:cNvGraphicFramePr>
            <a:graphicFrameLocks noChangeAspect="1"/>
          </p:cNvGraphicFramePr>
          <p:nvPr>
            <p:extLst>
              <p:ext uri="{D42A27DB-BD31-4B8C-83A1-F6EECF244321}">
                <p14:modId xmlns:p14="http://schemas.microsoft.com/office/powerpoint/2010/main" val="3695066841"/>
              </p:ext>
            </p:extLst>
          </p:nvPr>
        </p:nvGraphicFramePr>
        <p:xfrm>
          <a:off x="2563304" y="3736665"/>
          <a:ext cx="1346200" cy="838200"/>
        </p:xfrm>
        <a:graphic>
          <a:graphicData uri="http://schemas.openxmlformats.org/presentationml/2006/ole">
            <mc:AlternateContent xmlns:mc="http://schemas.openxmlformats.org/markup-compatibility/2006">
              <mc:Choice xmlns:v="urn:schemas-microsoft-com:vml" Requires="v">
                <p:oleObj spid="_x0000_s835748" name="Equation" r:id="rId13" imgW="1346040" imgH="838080" progId="Equation.DSMT4">
                  <p:embed/>
                </p:oleObj>
              </mc:Choice>
              <mc:Fallback>
                <p:oleObj name="Equation" r:id="rId13" imgW="1346040" imgH="838080" progId="Equation.DSMT4">
                  <p:embed/>
                  <p:pic>
                    <p:nvPicPr>
                      <p:cNvPr id="4" name="Object 3"/>
                      <p:cNvPicPr/>
                      <p:nvPr/>
                    </p:nvPicPr>
                    <p:blipFill>
                      <a:blip r:embed="rId14"/>
                      <a:stretch>
                        <a:fillRect/>
                      </a:stretch>
                    </p:blipFill>
                    <p:spPr>
                      <a:xfrm>
                        <a:off x="2563304" y="3736665"/>
                        <a:ext cx="1346200" cy="838200"/>
                      </a:xfrm>
                      <a:prstGeom prst="rect">
                        <a:avLst/>
                      </a:prstGeom>
                      <a:solidFill>
                        <a:schemeClr val="bg1"/>
                      </a:solidFill>
                    </p:spPr>
                  </p:pic>
                </p:oleObj>
              </mc:Fallback>
            </mc:AlternateContent>
          </a:graphicData>
        </a:graphic>
      </p:graphicFrame>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smtClean="0">
                <a:latin typeface="+mn-lt"/>
              </a:rPr>
              <a:t>Viscous shear</a:t>
            </a:r>
            <a:endParaRPr lang="en-US" sz="2400" dirty="0">
              <a:latin typeface="+mn-lt"/>
            </a:endParaRP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smtClean="0">
                <a:latin typeface="+mn-lt"/>
              </a:rPr>
              <a:t>Molecular diffusion</a:t>
            </a:r>
            <a:endParaRPr lang="en-US" sz="2400" dirty="0">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Three steps for mixing</a:t>
            </a:r>
            <a:endParaRPr lang="en-US" dirty="0"/>
          </a:p>
        </p:txBody>
      </p:sp>
      <p:sp>
        <p:nvSpPr>
          <p:cNvPr id="3" name="Content Placeholder 2"/>
          <p:cNvSpPr>
            <a:spLocks noGrp="1"/>
          </p:cNvSpPr>
          <p:nvPr>
            <p:ph idx="1"/>
          </p:nvPr>
        </p:nvSpPr>
        <p:spPr/>
        <p:txBody>
          <a:bodyPr/>
          <a:lstStyle/>
          <a:p>
            <a:r>
              <a:rPr lang="en-US" sz="2800" dirty="0" smtClean="0"/>
              <a:t>Large scale eddies to mix at the dimension of the reactor (Macro mixing)</a:t>
            </a:r>
          </a:p>
          <a:p>
            <a:pPr lvl="1"/>
            <a:r>
              <a:rPr lang="en-US" sz="2400" dirty="0" smtClean="0"/>
              <a:t>Generate large eddies</a:t>
            </a:r>
          </a:p>
          <a:p>
            <a:pPr lvl="1"/>
            <a:r>
              <a:rPr lang="en-US" sz="2400" dirty="0" smtClean="0"/>
              <a:t>Flow expansion with dimensions similar to the dimension of the reactor, pipe, or channel</a:t>
            </a:r>
          </a:p>
          <a:p>
            <a:pPr lvl="1"/>
            <a:r>
              <a:rPr lang="en-US" sz="2400" dirty="0" smtClean="0"/>
              <a:t>Critical if the flow splits between treatment trains</a:t>
            </a:r>
          </a:p>
          <a:p>
            <a:r>
              <a:rPr lang="en-US" sz="2800" dirty="0" smtClean="0"/>
              <a:t>Turbulence to mix down to the scale of the smallest eddies (Micro mixing)</a:t>
            </a:r>
          </a:p>
          <a:p>
            <a:r>
              <a:rPr lang="en-US" sz="2800" dirty="0" smtClean="0"/>
              <a:t>Fluid shear and diffusion to transport the coagulant nanoparticles to the particles and pathogens</a:t>
            </a:r>
            <a:endParaRPr lang="en-US" sz="2800" dirty="0"/>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smtClean="0"/>
              <a:t>Goals aren’t clear</a:t>
            </a:r>
            <a:endParaRPr lang="en-US"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sz="2800" dirty="0" smtClean="0"/>
              <a:t>Fluid must be fully turbulent to get efficient mixing by eddies</a:t>
            </a:r>
          </a:p>
          <a:p>
            <a:pPr lvl="1"/>
            <a:r>
              <a:rPr lang="en-US" sz="2400" dirty="0" smtClean="0"/>
              <a:t>Re&gt;10,000 (this seems like a good goal)</a:t>
            </a:r>
          </a:p>
          <a:p>
            <a:r>
              <a:rPr lang="en-US" sz="2800" dirty="0" smtClean="0"/>
              <a:t>Uniform distribution of coagulant between particles (all particles get some glue)</a:t>
            </a:r>
          </a:p>
          <a:p>
            <a:pPr lvl="1"/>
            <a:r>
              <a:rPr lang="en-US" sz="2400" dirty="0" smtClean="0"/>
              <a:t>Constraint isn’t obvious</a:t>
            </a:r>
          </a:p>
          <a:p>
            <a:r>
              <a:rPr lang="en-US" sz="2800" dirty="0" smtClean="0"/>
              <a:t>Shear/Diffusion of nanoparticles from fluid phase to particle surfaces occurs in a reasonable amount of time (ideally completed before flocculation) </a:t>
            </a:r>
          </a:p>
          <a:p>
            <a:pPr lvl="1"/>
            <a:r>
              <a:rPr lang="en-US" sz="2400" dirty="0" smtClean="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a:t>
            </a:r>
            <a:r>
              <a:rPr lang="en-US" dirty="0" smtClean="0"/>
              <a:t>turbulent eddies cause </a:t>
            </a:r>
            <a:r>
              <a:rPr lang="en-US" dirty="0"/>
              <a:t>stretching and thinning of concentration gradients and “shuffle” packets of fluid </a:t>
            </a:r>
          </a:p>
          <a:p>
            <a:r>
              <a:rPr lang="en-US" dirty="0"/>
              <a:t>The intensity of the turbulence can be characterized by the rate at which mechanical energy is being lost to thermal energy</a:t>
            </a:r>
          </a:p>
        </p:txBody>
      </p:sp>
      <p:graphicFrame>
        <p:nvGraphicFramePr>
          <p:cNvPr id="520203" name="Object 11"/>
          <p:cNvGraphicFramePr>
            <a:graphicFrameLocks noChangeAspect="1"/>
          </p:cNvGraphicFramePr>
          <p:nvPr/>
        </p:nvGraphicFramePr>
        <p:xfrm>
          <a:off x="1112108" y="5690973"/>
          <a:ext cx="1219200" cy="863600"/>
        </p:xfrm>
        <a:graphic>
          <a:graphicData uri="http://schemas.openxmlformats.org/presentationml/2006/ole">
            <mc:AlternateContent xmlns:mc="http://schemas.openxmlformats.org/markup-compatibility/2006">
              <mc:Choice xmlns:v="urn:schemas-microsoft-com:vml" Requires="v">
                <p:oleObj spid="_x0000_s520941" name="Equation" r:id="rId4" imgW="1218960" imgH="863280" progId="Equation.DSMT4">
                  <p:embed/>
                </p:oleObj>
              </mc:Choice>
              <mc:Fallback>
                <p:oleObj name="Equation" r:id="rId4" imgW="1218960" imgH="863280" progId="Equation.DSMT4">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108" y="5690973"/>
                        <a:ext cx="12192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0204" name="Object 12"/>
          <p:cNvGraphicFramePr>
            <a:graphicFrameLocks noChangeAspect="1"/>
          </p:cNvGraphicFramePr>
          <p:nvPr/>
        </p:nvGraphicFramePr>
        <p:xfrm>
          <a:off x="2330622" y="5690973"/>
          <a:ext cx="1270000" cy="863600"/>
        </p:xfrm>
        <a:graphic>
          <a:graphicData uri="http://schemas.openxmlformats.org/presentationml/2006/ole">
            <mc:AlternateContent xmlns:mc="http://schemas.openxmlformats.org/markup-compatibility/2006">
              <mc:Choice xmlns:v="urn:schemas-microsoft-com:vml" Requires="v">
                <p:oleObj spid="_x0000_s520942" name="Equation" r:id="rId6" imgW="1269720" imgH="863280" progId="Equation.DSMT4">
                  <p:embed/>
                </p:oleObj>
              </mc:Choice>
              <mc:Fallback>
                <p:oleObj name="Equation" r:id="rId6" imgW="1269720" imgH="863280" progId="Equation.DSMT4">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0622" y="5690973"/>
                        <a:ext cx="12700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0205" name="Object 13"/>
          <p:cNvGraphicFramePr>
            <a:graphicFrameLocks noChangeAspect="1"/>
          </p:cNvGraphicFramePr>
          <p:nvPr/>
        </p:nvGraphicFramePr>
        <p:xfrm>
          <a:off x="3566298" y="5690973"/>
          <a:ext cx="1270000" cy="863600"/>
        </p:xfrm>
        <a:graphic>
          <a:graphicData uri="http://schemas.openxmlformats.org/presentationml/2006/ole">
            <mc:AlternateContent xmlns:mc="http://schemas.openxmlformats.org/markup-compatibility/2006">
              <mc:Choice xmlns:v="urn:schemas-microsoft-com:vml" Requires="v">
                <p:oleObj spid="_x0000_s520943" name="Equation" r:id="rId8" imgW="1269720" imgH="863280" progId="Equation.DSMT4">
                  <p:embed/>
                </p:oleObj>
              </mc:Choice>
              <mc:Fallback>
                <p:oleObj name="Equation" r:id="rId8" imgW="1269720" imgH="863280" progId="Equation.DSMT4">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6298" y="5690973"/>
                        <a:ext cx="12700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0206" name="Object 14"/>
          <p:cNvGraphicFramePr>
            <a:graphicFrameLocks noChangeAspect="1"/>
          </p:cNvGraphicFramePr>
          <p:nvPr/>
        </p:nvGraphicFramePr>
        <p:xfrm>
          <a:off x="4870622" y="5690973"/>
          <a:ext cx="1676400" cy="863600"/>
        </p:xfrm>
        <a:graphic>
          <a:graphicData uri="http://schemas.openxmlformats.org/presentationml/2006/ole">
            <mc:AlternateContent xmlns:mc="http://schemas.openxmlformats.org/markup-compatibility/2006">
              <mc:Choice xmlns:v="urn:schemas-microsoft-com:vml" Requires="v">
                <p:oleObj spid="_x0000_s520944" name="Equation" r:id="rId10" imgW="1676160" imgH="863280" progId="Equation.DSMT4">
                  <p:embed/>
                </p:oleObj>
              </mc:Choice>
              <mc:Fallback>
                <p:oleObj name="Equation" r:id="rId10" imgW="1676160" imgH="863280" progId="Equation.DSMT4">
                  <p:embed/>
                  <p:pic>
                    <p:nvPicPr>
                      <p:cNvPr id="0"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0622" y="5690973"/>
                        <a:ext cx="1676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0207" name="Object 15"/>
          <p:cNvGraphicFramePr>
            <a:graphicFrameLocks noChangeAspect="1"/>
          </p:cNvGraphicFramePr>
          <p:nvPr/>
        </p:nvGraphicFramePr>
        <p:xfrm>
          <a:off x="6575339" y="5690973"/>
          <a:ext cx="952500" cy="889000"/>
        </p:xfrm>
        <a:graphic>
          <a:graphicData uri="http://schemas.openxmlformats.org/presentationml/2006/ole">
            <mc:AlternateContent xmlns:mc="http://schemas.openxmlformats.org/markup-compatibility/2006">
              <mc:Choice xmlns:v="urn:schemas-microsoft-com:vml" Requires="v">
                <p:oleObj spid="_x0000_s520945" name="Equation" r:id="rId12" imgW="952200" imgH="888840" progId="Equation.DSMT4">
                  <p:embed/>
                </p:oleObj>
              </mc:Choice>
              <mc:Fallback>
                <p:oleObj name="Equation" r:id="rId12" imgW="952200" imgH="888840" progId="Equation.DSMT4">
                  <p:embed/>
                  <p:pic>
                    <p:nvPicPr>
                      <p:cNvPr id="0"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5339" y="5690973"/>
                        <a:ext cx="9525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a:t>
            </a:r>
            <a:r>
              <a:rPr lang="en-US" dirty="0" smtClean="0"/>
              <a:t>? (Viscous inner scale)</a:t>
            </a:r>
            <a:endParaRPr lang="en-US" dirty="0"/>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t>
            </a:r>
            <a:r>
              <a:rPr lang="en-US" sz="2800" dirty="0" smtClean="0"/>
              <a:t>about 50x* the </a:t>
            </a:r>
            <a:r>
              <a:rPr lang="en-US" sz="2800" dirty="0"/>
              <a:t>Kolmogorov </a:t>
            </a:r>
            <a:r>
              <a:rPr lang="en-US" sz="2800" dirty="0" smtClean="0"/>
              <a:t>scale</a:t>
            </a:r>
            <a:endParaRPr lang="en-US" sz="2800" dirty="0"/>
          </a:p>
        </p:txBody>
      </p:sp>
      <p:graphicFrame>
        <p:nvGraphicFramePr>
          <p:cNvPr id="515076" name="Object 4">
            <a:hlinkClick r:id="" action="ppaction://ole?verb=0"/>
          </p:cNvPr>
          <p:cNvGraphicFramePr>
            <a:graphicFrameLocks/>
          </p:cNvGraphicFramePr>
          <p:nvPr>
            <p:extLst>
              <p:ext uri="{D42A27DB-BD31-4B8C-83A1-F6EECF244321}">
                <p14:modId xmlns:p14="http://schemas.microsoft.com/office/powerpoint/2010/main" val="3329962872"/>
              </p:ext>
            </p:extLst>
          </p:nvPr>
        </p:nvGraphicFramePr>
        <p:xfrm>
          <a:off x="7155911" y="1750799"/>
          <a:ext cx="1184275" cy="857250"/>
        </p:xfrm>
        <a:graphic>
          <a:graphicData uri="http://schemas.openxmlformats.org/presentationml/2006/ole">
            <mc:AlternateContent xmlns:mc="http://schemas.openxmlformats.org/markup-compatibility/2006">
              <mc:Choice xmlns:v="urn:schemas-microsoft-com:vml" Requires="v">
                <p:oleObj spid="_x0000_s515506" name="Equation" r:id="rId4" imgW="1434960" imgH="1054080" progId="Equation.DSMT4">
                  <p:embed/>
                </p:oleObj>
              </mc:Choice>
              <mc:Fallback>
                <p:oleObj name="Equation" r:id="rId4" imgW="1434960" imgH="1054080" progId="Equation.DSMT4">
                  <p:embed/>
                  <p:pic>
                    <p:nvPicPr>
                      <p:cNvPr id="0" name="Picture 4"/>
                      <p:cNvPicPr>
                        <a:picLocks noChangeArrowheads="1"/>
                      </p:cNvPicPr>
                      <p:nvPr/>
                    </p:nvPicPr>
                    <p:blipFill>
                      <a:blip r:embed="rId5"/>
                      <a:srcRect/>
                      <a:stretch>
                        <a:fillRect/>
                      </a:stretch>
                    </p:blipFill>
                    <p:spPr bwMode="auto">
                      <a:xfrm>
                        <a:off x="7155911" y="1750799"/>
                        <a:ext cx="11842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5077" name="Text Box 5"/>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smtClean="0">
                <a:solidFill>
                  <a:schemeClr val="accent4"/>
                </a:solidFill>
              </a:rPr>
              <a:t>Viscosity kills inertia (and eddies)!</a:t>
            </a:r>
            <a:endParaRPr lang="en-US" dirty="0">
              <a:solidFill>
                <a:schemeClr val="accent4"/>
              </a:solidFill>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777609460"/>
              </p:ext>
            </p:extLst>
          </p:nvPr>
        </p:nvGraphicFramePr>
        <p:xfrm>
          <a:off x="10104438" y="-727075"/>
          <a:ext cx="3090862" cy="4549775"/>
        </p:xfrm>
        <a:graphic>
          <a:graphicData uri="http://schemas.openxmlformats.org/presentationml/2006/ole">
            <mc:AlternateContent xmlns:mc="http://schemas.openxmlformats.org/markup-compatibility/2006">
              <mc:Choice xmlns:v="urn:schemas-microsoft-com:vml" Requires="v">
                <p:oleObj spid="_x0000_s515507" name="Equation" r:id="rId6" imgW="3746160" imgH="5587920" progId="Equation.DSMT4">
                  <p:embed/>
                </p:oleObj>
              </mc:Choice>
              <mc:Fallback>
                <p:oleObj name="Equation" r:id="rId6" imgW="3746160" imgH="5587920" progId="Equation.DSMT4">
                  <p:embed/>
                  <p:pic>
                    <p:nvPicPr>
                      <p:cNvPr id="0" name="Object 4"/>
                      <p:cNvPicPr>
                        <a:picLocks noChangeArrowheads="1"/>
                      </p:cNvPicPr>
                      <p:nvPr/>
                    </p:nvPicPr>
                    <p:blipFill>
                      <a:blip r:embed="rId7"/>
                      <a:srcRect/>
                      <a:stretch>
                        <a:fillRect/>
                      </a:stretch>
                    </p:blipFill>
                    <p:spPr bwMode="auto">
                      <a:xfrm>
                        <a:off x="10104438" y="-727075"/>
                        <a:ext cx="3090862"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5"/>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smtClean="0"/>
              <a:t>Inner viscous length </a:t>
            </a:r>
            <a:r>
              <a:rPr lang="en-US" sz="2000" dirty="0"/>
              <a:t>scale</a:t>
            </a:r>
          </a:p>
        </p:txBody>
      </p:sp>
      <p:graphicFrame>
        <p:nvGraphicFramePr>
          <p:cNvPr id="4" name="Object 3"/>
          <p:cNvGraphicFramePr>
            <a:graphicFrameLocks noChangeAspect="1"/>
          </p:cNvGraphicFramePr>
          <p:nvPr>
            <p:extLst>
              <p:ext uri="{D42A27DB-BD31-4B8C-83A1-F6EECF244321}">
                <p14:modId xmlns:p14="http://schemas.microsoft.com/office/powerpoint/2010/main" val="920706536"/>
              </p:ext>
            </p:extLst>
          </p:nvPr>
        </p:nvGraphicFramePr>
        <p:xfrm>
          <a:off x="7263031" y="2745949"/>
          <a:ext cx="1346200" cy="838200"/>
        </p:xfrm>
        <a:graphic>
          <a:graphicData uri="http://schemas.openxmlformats.org/presentationml/2006/ole">
            <mc:AlternateContent xmlns:mc="http://schemas.openxmlformats.org/markup-compatibility/2006">
              <mc:Choice xmlns:v="urn:schemas-microsoft-com:vml" Requires="v">
                <p:oleObj spid="_x0000_s515508" name="Equation" r:id="rId8" imgW="1346040" imgH="838080" progId="Equation.DSMT4">
                  <p:embed/>
                </p:oleObj>
              </mc:Choice>
              <mc:Fallback>
                <p:oleObj name="Equation" r:id="rId8" imgW="1346040" imgH="838080" progId="Equation.DSMT4">
                  <p:embed/>
                  <p:pic>
                    <p:nvPicPr>
                      <p:cNvPr id="0" name=""/>
                      <p:cNvPicPr/>
                      <p:nvPr/>
                    </p:nvPicPr>
                    <p:blipFill>
                      <a:blip r:embed="rId9"/>
                      <a:stretch>
                        <a:fillRect/>
                      </a:stretch>
                    </p:blipFill>
                    <p:spPr>
                      <a:xfrm>
                        <a:off x="7263031" y="2745949"/>
                        <a:ext cx="1346200" cy="838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09" name="Mathcad" r:id="rId10" imgW="3476520" imgH="2809800" progId="Mathcad">
                  <p:embed/>
                </p:oleObj>
              </mc:Choice>
              <mc:Fallback>
                <p:oleObj name="Mathcad" r:id="rId10" imgW="3476520" imgH="2809800" progId="Mathcad">
                  <p:embed/>
                  <p:pic>
                    <p:nvPicPr>
                      <p:cNvPr id="0" name=""/>
                      <p:cNvPicPr/>
                      <p:nvPr/>
                    </p:nvPicPr>
                    <p:blipFill>
                      <a:blip r:embed="rId11"/>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smtClean="0"/>
              <a:t>Eddies cause mixing</a:t>
            </a:r>
            <a:endParaRPr lang="en-US" sz="2400" dirty="0"/>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smtClean="0"/>
              <a:t>Shear </a:t>
            </a:r>
            <a:br>
              <a:rPr lang="en-US" sz="2400" dirty="0" smtClean="0"/>
            </a:br>
            <a:r>
              <a:rPr lang="en-US" sz="2400" dirty="0" smtClean="0"/>
              <a:t>and diffusion</a:t>
            </a:r>
            <a:endParaRPr lang="en-US" sz="2400" dirty="0"/>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smtClean="0"/>
              <a:t>*http</a:t>
            </a:r>
            <a:r>
              <a:rPr lang="en-US" sz="1400" dirty="0"/>
              <a:t>://dimotakis.caltech.edu/pdf/Dimotakis_JFM2000.pdf</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Mixing below the inner viscous length scale is by shear and diffusion</a:t>
            </a:r>
            <a:endParaRPr lang="en-US" sz="4000" dirty="0"/>
          </a:p>
        </p:txBody>
      </p:sp>
      <p:sp>
        <p:nvSpPr>
          <p:cNvPr id="3" name="Content Placeholder 2"/>
          <p:cNvSpPr>
            <a:spLocks noGrp="1"/>
          </p:cNvSpPr>
          <p:nvPr>
            <p:ph idx="1"/>
          </p:nvPr>
        </p:nvSpPr>
        <p:spPr/>
        <p:txBody>
          <a:bodyPr/>
          <a:lstStyle/>
          <a:p>
            <a:r>
              <a:rPr lang="en-US" sz="3600" dirty="0" smtClean="0"/>
              <a:t>The viscous shear and molecular diffusion processes are both slow</a:t>
            </a:r>
          </a:p>
          <a:p>
            <a:r>
              <a:rPr lang="en-US" sz="3600" dirty="0" smtClean="0"/>
              <a:t>There is no practical way to speed diffusion</a:t>
            </a:r>
          </a:p>
          <a:p>
            <a:r>
              <a:rPr lang="en-US" sz="3600" dirty="0" smtClean="0"/>
              <a:t>A contact chamber might be helpful*</a:t>
            </a:r>
          </a:p>
          <a:p>
            <a:pPr lvl="1"/>
            <a:r>
              <a:rPr lang="en-US" sz="3200" dirty="0" smtClean="0"/>
              <a:t>Time for dissolved organics to diffuse to coagulant nanoparticles</a:t>
            </a:r>
          </a:p>
          <a:p>
            <a:pPr lvl="1"/>
            <a:r>
              <a:rPr lang="en-US" sz="3200" dirty="0" smtClean="0"/>
              <a:t>Time for nanoparticles to diffuse to particles and pathogens</a:t>
            </a:r>
            <a:endParaRPr lang="en-US" sz="3200"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smtClean="0"/>
              <a:t>* Edge of knowledge</a:t>
            </a:r>
            <a:endParaRPr lang="en-US" dirty="0"/>
          </a:p>
        </p:txBody>
      </p:sp>
    </p:spTree>
    <p:extLst>
      <p:ext uri="{BB962C8B-B14F-4D97-AF65-F5344CB8AC3E}">
        <p14:creationId xmlns:p14="http://schemas.microsoft.com/office/powerpoint/2010/main" val="15900327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smtClean="0"/>
              <a:t>Gravity separation is awesome, but we need help</a:t>
            </a:r>
            <a:endParaRPr lang="en-US" b="0" dirty="0"/>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graphicFrame>
        <p:nvGraphicFramePr>
          <p:cNvPr id="65540" name="Object 4">
            <a:hlinkClick r:id="" action="ppaction://ole?verb=0"/>
          </p:cNvPr>
          <p:cNvGraphicFramePr>
            <a:graphicFrameLocks/>
          </p:cNvGraphicFramePr>
          <p:nvPr/>
        </p:nvGraphicFramePr>
        <p:xfrm>
          <a:off x="563563" y="3846513"/>
          <a:ext cx="4541837" cy="1835150"/>
        </p:xfrm>
        <a:graphic>
          <a:graphicData uri="http://schemas.openxmlformats.org/presentationml/2006/ole">
            <mc:AlternateContent xmlns:mc="http://schemas.openxmlformats.org/markup-compatibility/2006">
              <mc:Choice xmlns:v="urn:schemas-microsoft-com:vml" Requires="v">
                <p:oleObj spid="_x0000_s65688" name="Equation" r:id="rId4" imgW="2260440" imgH="850680" progId="Equation.DSMT4">
                  <p:embed/>
                </p:oleObj>
              </mc:Choice>
              <mc:Fallback>
                <p:oleObj name="Equation" r:id="rId4" imgW="2260440" imgH="850680" progId="Equation.DSMT4">
                  <p:embed/>
                  <p:pic>
                    <p:nvPicPr>
                      <p:cNvPr id="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563" y="3846513"/>
                        <a:ext cx="4541837"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521974" y="5613400"/>
            <a:ext cx="3091426" cy="55721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AguaClara design…</a:t>
            </a:r>
            <a:endParaRPr lang="en-US" dirty="0"/>
          </a:p>
        </p:txBody>
      </p:sp>
      <p:sp>
        <p:nvSpPr>
          <p:cNvPr id="3" name="Content Placeholder 2"/>
          <p:cNvSpPr>
            <a:spLocks noGrp="1"/>
          </p:cNvSpPr>
          <p:nvPr>
            <p:ph idx="1"/>
          </p:nvPr>
        </p:nvSpPr>
        <p:spPr/>
        <p:txBody>
          <a:bodyPr/>
          <a:lstStyle/>
          <a:p>
            <a:r>
              <a:rPr lang="en-US" dirty="0" smtClean="0"/>
              <a:t>We have speculated that energy dissipation rate mattered </a:t>
            </a:r>
          </a:p>
          <a:p>
            <a:r>
              <a:rPr lang="en-US" dirty="0" smtClean="0"/>
              <a:t>We had an flawed justification for about 3 W/kg</a:t>
            </a:r>
          </a:p>
          <a:p>
            <a:r>
              <a:rPr lang="en-US" dirty="0" smtClean="0"/>
              <a:t>We don’t currently have a rational basis for design of a rapid mix unit</a:t>
            </a:r>
          </a:p>
          <a:p>
            <a:r>
              <a:rPr lang="en-US" dirty="0" smtClean="0"/>
              <a:t>The 1 L/s pilot plant offers us the opportunity to do the needed research.</a:t>
            </a:r>
            <a:endParaRPr lang="en-US" dirty="0"/>
          </a:p>
        </p:txBody>
      </p:sp>
    </p:spTree>
    <p:extLst>
      <p:ext uri="{BB962C8B-B14F-4D97-AF65-F5344CB8AC3E}">
        <p14:creationId xmlns:p14="http://schemas.microsoft.com/office/powerpoint/2010/main" val="408721405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282"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smtClean="0"/>
              <a:t>The Reynolds Number requirement may be a challenge for lab scale flows and irrelevant above 0.1 L/s</a:t>
            </a:r>
            <a:endParaRPr lang="en-US" sz="2800" dirty="0"/>
          </a:p>
        </p:txBody>
      </p:sp>
      <p:graphicFrame>
        <p:nvGraphicFramePr>
          <p:cNvPr id="4" name="Object 3"/>
          <p:cNvGraphicFramePr>
            <a:graphicFrameLocks noChangeAspect="1"/>
          </p:cNvGraphicFramePr>
          <p:nvPr>
            <p:extLst>
              <p:ext uri="{D42A27DB-BD31-4B8C-83A1-F6EECF244321}">
                <p14:modId xmlns:p14="http://schemas.microsoft.com/office/powerpoint/2010/main" val="1110640961"/>
              </p:ext>
            </p:extLst>
          </p:nvPr>
        </p:nvGraphicFramePr>
        <p:xfrm>
          <a:off x="415812" y="1546591"/>
          <a:ext cx="2159000" cy="736600"/>
        </p:xfrm>
        <a:graphic>
          <a:graphicData uri="http://schemas.openxmlformats.org/presentationml/2006/ole">
            <mc:AlternateContent xmlns:mc="http://schemas.openxmlformats.org/markup-compatibility/2006">
              <mc:Choice xmlns:v="urn:schemas-microsoft-com:vml" Requires="v">
                <p:oleObj spid="_x0000_s992546" name="Equation" r:id="rId4" imgW="2158920" imgH="736560" progId="Equation.DSMT4">
                  <p:embed/>
                </p:oleObj>
              </mc:Choice>
              <mc:Fallback>
                <p:oleObj name="Equation" r:id="rId4" imgW="2158920" imgH="736560" progId="Equation.DSMT4">
                  <p:embed/>
                  <p:pic>
                    <p:nvPicPr>
                      <p:cNvPr id="0" name=""/>
                      <p:cNvPicPr>
                        <a:picLocks noChangeAspect="1" noChangeArrowheads="1"/>
                      </p:cNvPicPr>
                      <p:nvPr/>
                    </p:nvPicPr>
                    <p:blipFill>
                      <a:blip r:embed="rId5"/>
                      <a:srcRect/>
                      <a:stretch>
                        <a:fillRect/>
                      </a:stretch>
                    </p:blipFill>
                    <p:spPr bwMode="auto">
                      <a:xfrm>
                        <a:off x="415812" y="1546591"/>
                        <a:ext cx="21590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83463766"/>
              </p:ext>
            </p:extLst>
          </p:nvPr>
        </p:nvGraphicFramePr>
        <p:xfrm>
          <a:off x="418328" y="2480837"/>
          <a:ext cx="2070100" cy="812800"/>
        </p:xfrm>
        <a:graphic>
          <a:graphicData uri="http://schemas.openxmlformats.org/presentationml/2006/ole">
            <mc:AlternateContent xmlns:mc="http://schemas.openxmlformats.org/markup-compatibility/2006">
              <mc:Choice xmlns:v="urn:schemas-microsoft-com:vml" Requires="v">
                <p:oleObj spid="_x0000_s992547" name="Equation" r:id="rId6" imgW="2070000" imgH="812520" progId="Equation.DSMT4">
                  <p:embed/>
                </p:oleObj>
              </mc:Choice>
              <mc:Fallback>
                <p:oleObj name="Equation" r:id="rId6" imgW="2070000" imgH="812520" progId="Equation.DSMT4">
                  <p:embed/>
                  <p:pic>
                    <p:nvPicPr>
                      <p:cNvPr id="0" name=""/>
                      <p:cNvPicPr>
                        <a:picLocks noChangeAspect="1" noChangeArrowheads="1"/>
                      </p:cNvPicPr>
                      <p:nvPr/>
                    </p:nvPicPr>
                    <p:blipFill>
                      <a:blip r:embed="rId7"/>
                      <a:srcRect/>
                      <a:stretch>
                        <a:fillRect/>
                      </a:stretch>
                    </p:blipFill>
                    <p:spPr bwMode="auto">
                      <a:xfrm>
                        <a:off x="418328" y="2480837"/>
                        <a:ext cx="20701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34100511"/>
              </p:ext>
            </p:extLst>
          </p:nvPr>
        </p:nvGraphicFramePr>
        <p:xfrm>
          <a:off x="395442" y="3513330"/>
          <a:ext cx="2120900" cy="838200"/>
        </p:xfrm>
        <a:graphic>
          <a:graphicData uri="http://schemas.openxmlformats.org/presentationml/2006/ole">
            <mc:AlternateContent xmlns:mc="http://schemas.openxmlformats.org/markup-compatibility/2006">
              <mc:Choice xmlns:v="urn:schemas-microsoft-com:vml" Requires="v">
                <p:oleObj spid="_x0000_s992548" name="Equation" r:id="rId8" imgW="2120760" imgH="838080" progId="Equation.DSMT4">
                  <p:embed/>
                </p:oleObj>
              </mc:Choice>
              <mc:Fallback>
                <p:oleObj name="Equation" r:id="rId8" imgW="2120760" imgH="838080" progId="Equation.DSMT4">
                  <p:embed/>
                  <p:pic>
                    <p:nvPicPr>
                      <p:cNvPr id="0" name=""/>
                      <p:cNvPicPr>
                        <a:picLocks noChangeAspect="1" noChangeArrowheads="1"/>
                      </p:cNvPicPr>
                      <p:nvPr/>
                    </p:nvPicPr>
                    <p:blipFill>
                      <a:blip r:embed="rId9"/>
                      <a:srcRect/>
                      <a:stretch>
                        <a:fillRect/>
                      </a:stretch>
                    </p:blipFill>
                    <p:spPr bwMode="auto">
                      <a:xfrm>
                        <a:off x="395442" y="3513330"/>
                        <a:ext cx="2120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216437837"/>
              </p:ext>
            </p:extLst>
          </p:nvPr>
        </p:nvGraphicFramePr>
        <p:xfrm>
          <a:off x="509828" y="5053585"/>
          <a:ext cx="1193760" cy="825480"/>
        </p:xfrm>
        <a:graphic>
          <a:graphicData uri="http://schemas.openxmlformats.org/presentationml/2006/ole">
            <mc:AlternateContent xmlns:mc="http://schemas.openxmlformats.org/markup-compatibility/2006">
              <mc:Choice xmlns:v="urn:schemas-microsoft-com:vml" Requires="v">
                <p:oleObj spid="_x0000_s992549" name="Equation" r:id="rId10" imgW="1193760" imgH="825480" progId="Equation.DSMT4">
                  <p:embed/>
                </p:oleObj>
              </mc:Choice>
              <mc:Fallback>
                <p:oleObj name="Equation" r:id="rId10" imgW="1193760" imgH="825480" progId="Equation.DSMT4">
                  <p:embed/>
                  <p:pic>
                    <p:nvPicPr>
                      <p:cNvPr id="0" name=""/>
                      <p:cNvPicPr>
                        <a:picLocks noChangeAspect="1" noChangeArrowheads="1"/>
                      </p:cNvPicPr>
                      <p:nvPr/>
                    </p:nvPicPr>
                    <p:blipFill>
                      <a:blip r:embed="rId11"/>
                      <a:srcRect/>
                      <a:stretch>
                        <a:fillRect/>
                      </a:stretch>
                    </p:blipFill>
                    <p:spPr bwMode="auto">
                      <a:xfrm>
                        <a:off x="509828" y="5053585"/>
                        <a:ext cx="1193760" cy="825480"/>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428016707"/>
              </p:ext>
            </p:extLst>
          </p:nvPr>
        </p:nvGraphicFramePr>
        <p:xfrm>
          <a:off x="5299539" y="1485206"/>
          <a:ext cx="1549400" cy="1104900"/>
        </p:xfrm>
        <a:graphic>
          <a:graphicData uri="http://schemas.openxmlformats.org/presentationml/2006/ole">
            <mc:AlternateContent xmlns:mc="http://schemas.openxmlformats.org/markup-compatibility/2006">
              <mc:Choice xmlns:v="urn:schemas-microsoft-com:vml" Requires="v">
                <p:oleObj spid="_x0000_s992550" name="Equation" r:id="rId12" imgW="1549080" imgH="1104840" progId="Equation.DSMT4">
                  <p:embed/>
                </p:oleObj>
              </mc:Choice>
              <mc:Fallback>
                <p:oleObj name="Equation" r:id="rId12" imgW="1549080" imgH="1104840" progId="Equation.DSMT4">
                  <p:embed/>
                  <p:pic>
                    <p:nvPicPr>
                      <p:cNvPr id="0" name=""/>
                      <p:cNvPicPr>
                        <a:picLocks noChangeAspect="1" noChangeArrowheads="1"/>
                      </p:cNvPicPr>
                      <p:nvPr/>
                    </p:nvPicPr>
                    <p:blipFill>
                      <a:blip r:embed="rId13"/>
                      <a:srcRect/>
                      <a:stretch>
                        <a:fillRect/>
                      </a:stretch>
                    </p:blipFill>
                    <p:spPr bwMode="auto">
                      <a:xfrm>
                        <a:off x="5299539" y="1485206"/>
                        <a:ext cx="1549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143212004"/>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51" name="Mathcad" r:id="rId14" imgW="3943440" imgH="1990800" progId="Mathcad">
                  <p:link updateAutomatic="1"/>
                </p:oleObj>
              </mc:Choice>
              <mc:Fallback>
                <p:oleObj name="Mathcad" r:id="rId14" imgW="3943440" imgH="1990800" progId="Mathcad">
                  <p:link updateAutomatic="1"/>
                  <p:pic>
                    <p:nvPicPr>
                      <p:cNvPr id="0" name=""/>
                      <p:cNvPicPr/>
                      <p:nvPr/>
                    </p:nvPicPr>
                    <p:blipFill>
                      <a:blip r:embed="rId15"/>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smtClean="0"/>
              <a:t>Head loss for a flow expansion</a:t>
            </a:r>
            <a:endParaRPr lang="en-US" sz="2000" dirty="0"/>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smtClean="0"/>
              <a:t>Continuity</a:t>
            </a:r>
            <a:endParaRPr lang="en-US" dirty="0"/>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smtClean="0"/>
              <a:t>Definition of Re</a:t>
            </a:r>
            <a:endParaRPr lang="en-US" dirty="0"/>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smtClean="0"/>
              <a:t>Replace V with Q</a:t>
            </a:r>
            <a:endParaRPr lang="en-US" dirty="0"/>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smtClean="0"/>
              <a:t>Solve for jet diameter</a:t>
            </a:r>
            <a:endParaRPr lang="en-US" dirty="0"/>
          </a:p>
        </p:txBody>
      </p:sp>
    </p:spTree>
    <p:extLst>
      <p:ext uri="{BB962C8B-B14F-4D97-AF65-F5344CB8AC3E}">
        <p14:creationId xmlns:p14="http://schemas.microsoft.com/office/powerpoint/2010/main" val="130598767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lstStyle/>
          <a:p>
            <a:r>
              <a:rPr lang="en-US" sz="2800" dirty="0" smtClean="0"/>
              <a:t>The following analysis is based on the assumption (without basis) that there may be a goal of achieving a certain energy dissipation rate or velocity gradient. </a:t>
            </a:r>
          </a:p>
          <a:p>
            <a:r>
              <a:rPr lang="en-US" sz="2800" dirty="0" smtClean="0"/>
              <a:t>Aggregation of large particles may happen faster than deposition of nanoparticles on particles (flocculation may start well before coagulation ends).</a:t>
            </a:r>
          </a:p>
          <a:p>
            <a:r>
              <a:rPr lang="en-US" sz="2800" dirty="0" smtClean="0"/>
              <a:t>A quiescent contact chamber may be more effective because nanoparticles benefit more (than clay particles) from diffusion.</a:t>
            </a:r>
            <a:endParaRPr lang="en-US" sz="2800" dirty="0"/>
          </a:p>
        </p:txBody>
      </p:sp>
    </p:spTree>
    <p:extLst>
      <p:ext uri="{BB962C8B-B14F-4D97-AF65-F5344CB8AC3E}">
        <p14:creationId xmlns:p14="http://schemas.microsoft.com/office/powerpoint/2010/main" val="31271958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do we generate intense turbulence?</a:t>
            </a:r>
            <a:endParaRPr lang="en-US" dirty="0"/>
          </a:p>
        </p:txBody>
      </p:sp>
      <p:sp>
        <p:nvSpPr>
          <p:cNvPr id="4" name="Content Placeholder 3"/>
          <p:cNvSpPr>
            <a:spLocks noGrp="1"/>
          </p:cNvSpPr>
          <p:nvPr>
            <p:ph idx="1"/>
          </p:nvPr>
        </p:nvSpPr>
        <p:spPr/>
        <p:txBody>
          <a:bodyPr/>
          <a:lstStyle/>
          <a:p>
            <a:r>
              <a:rPr lang="en-US" dirty="0" smtClean="0"/>
              <a:t>We need to be converting mechanical energy (kinetic energy) to thermal energy</a:t>
            </a:r>
          </a:p>
          <a:p>
            <a:r>
              <a:rPr lang="en-US" dirty="0" smtClean="0"/>
              <a:t>We want “concentrated” head loss! (this shouldn’t be too hard to achieve!)</a:t>
            </a:r>
          </a:p>
          <a:p>
            <a:r>
              <a:rPr lang="en-US" dirty="0" smtClean="0"/>
              <a:t>Therefore use minor loss (related to a change in flow geometry) rather than major loss (from shear at the solid boundaries)</a:t>
            </a:r>
          </a:p>
          <a:p>
            <a:r>
              <a:rPr lang="en-US" dirty="0" smtClean="0"/>
              <a:t>Almost all minor losses are caused by </a:t>
            </a:r>
            <a:r>
              <a:rPr lang="en-US" b="1" dirty="0" smtClean="0"/>
              <a:t>expansions (We need a flow </a:t>
            </a:r>
            <a:r>
              <a:rPr lang="en-US" sz="800" b="1" dirty="0" smtClean="0"/>
              <a:t>E</a:t>
            </a:r>
            <a:r>
              <a:rPr lang="en-US" sz="900" b="1" dirty="0" smtClean="0"/>
              <a:t>X</a:t>
            </a:r>
            <a:r>
              <a:rPr lang="en-US" sz="1000" b="1" dirty="0" smtClean="0"/>
              <a:t>P</a:t>
            </a:r>
            <a:r>
              <a:rPr lang="en-US" sz="1200" b="1" dirty="0" smtClean="0"/>
              <a:t>A</a:t>
            </a:r>
            <a:r>
              <a:rPr lang="en-US" sz="1600" b="1" dirty="0" smtClean="0"/>
              <a:t>N</a:t>
            </a:r>
            <a:r>
              <a:rPr lang="en-US" sz="2000" b="1" dirty="0" smtClean="0"/>
              <a:t>S</a:t>
            </a:r>
            <a:r>
              <a:rPr lang="en-US" sz="2400" b="1" dirty="0" smtClean="0"/>
              <a:t>I</a:t>
            </a:r>
            <a:r>
              <a:rPr lang="en-US" sz="2800" b="1" dirty="0" smtClean="0"/>
              <a:t>O</a:t>
            </a:r>
            <a:r>
              <a:rPr lang="en-US" b="1" dirty="0" smtClean="0"/>
              <a:t>N)</a:t>
            </a:r>
            <a:endParaRPr lang="en-US" b="1"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smtClean="0"/>
              <a:t>Flow Expansion</a:t>
            </a:r>
            <a:endParaRPr lang="en-US" dirty="0"/>
          </a:p>
        </p:txBody>
      </p:sp>
      <p:sp>
        <p:nvSpPr>
          <p:cNvPr id="3" name="Content Placeholder 2"/>
          <p:cNvSpPr>
            <a:spLocks noGrp="1"/>
          </p:cNvSpPr>
          <p:nvPr>
            <p:ph idx="1"/>
          </p:nvPr>
        </p:nvSpPr>
        <p:spPr/>
        <p:txBody>
          <a:bodyPr/>
          <a:lstStyle/>
          <a:p>
            <a:r>
              <a:rPr lang="en-US" dirty="0" smtClean="0"/>
              <a:t>The control volume analysis gave us the </a:t>
            </a:r>
            <a:r>
              <a:rPr lang="en-US" b="1" u="sng" dirty="0" smtClean="0"/>
              <a:t>total</a:t>
            </a:r>
            <a:r>
              <a:rPr lang="en-US" dirty="0" smtClean="0"/>
              <a:t> energy loss, but it doesn’t give us the energy dissipation rate.</a:t>
            </a:r>
          </a:p>
          <a:p>
            <a:r>
              <a:rPr lang="en-US" dirty="0" smtClean="0"/>
              <a:t>The energy dissipation rate varies with location in the expanding jet</a:t>
            </a:r>
            <a:endParaRPr lang="en-US" dirty="0"/>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graphicFrame>
        <p:nvGraphicFramePr>
          <p:cNvPr id="4" name="Object 3"/>
          <p:cNvGraphicFramePr>
            <a:graphicFrameLocks noChangeAspect="1"/>
          </p:cNvGraphicFramePr>
          <p:nvPr>
            <p:extLst>
              <p:ext uri="{D42A27DB-BD31-4B8C-83A1-F6EECF244321}">
                <p14:modId xmlns:p14="http://schemas.microsoft.com/office/powerpoint/2010/main" val="1017952997"/>
              </p:ext>
            </p:extLst>
          </p:nvPr>
        </p:nvGraphicFramePr>
        <p:xfrm>
          <a:off x="5888327" y="352570"/>
          <a:ext cx="3003550" cy="969962"/>
        </p:xfrm>
        <a:graphic>
          <a:graphicData uri="http://schemas.openxmlformats.org/presentationml/2006/ole">
            <mc:AlternateContent xmlns:mc="http://schemas.openxmlformats.org/markup-compatibility/2006">
              <mc:Choice xmlns:v="urn:schemas-microsoft-com:vml" Requires="v">
                <p:oleObj spid="_x0000_s973973" name="Equation" r:id="rId4" imgW="54854545" imgH="23155200" progId="Equation.DSMT4">
                  <p:embed/>
                </p:oleObj>
              </mc:Choice>
              <mc:Fallback>
                <p:oleObj name="Equation" r:id="rId4" imgW="54854545" imgH="23155200" progId="Equation.DSMT4">
                  <p:embed/>
                  <p:pic>
                    <p:nvPicPr>
                      <p:cNvPr id="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8327" y="352570"/>
                        <a:ext cx="3003550" cy="969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smtClean="0"/>
              <a:t>Jet Mixing</a:t>
            </a:r>
            <a:endParaRPr lang="en-US" dirty="0"/>
          </a:p>
        </p:txBody>
      </p:sp>
      <p:graphicFrame>
        <p:nvGraphicFramePr>
          <p:cNvPr id="263170" name="Object 2"/>
          <p:cNvGraphicFramePr>
            <a:graphicFrameLocks noChangeAspect="1"/>
          </p:cNvGraphicFramePr>
          <p:nvPr>
            <p:extLst>
              <p:ext uri="{D42A27DB-BD31-4B8C-83A1-F6EECF244321}">
                <p14:modId xmlns:p14="http://schemas.microsoft.com/office/powerpoint/2010/main" val="1037559798"/>
              </p:ext>
            </p:extLst>
          </p:nvPr>
        </p:nvGraphicFramePr>
        <p:xfrm>
          <a:off x="181095" y="5741988"/>
          <a:ext cx="2590801" cy="927100"/>
        </p:xfrm>
        <a:graphic>
          <a:graphicData uri="http://schemas.openxmlformats.org/presentationml/2006/ole">
            <mc:AlternateContent xmlns:mc="http://schemas.openxmlformats.org/markup-compatibility/2006">
              <mc:Choice xmlns:v="urn:schemas-microsoft-com:vml" Requires="v">
                <p:oleObj spid="_x0000_s1006742" name="Equation" r:id="rId4" imgW="2590560" imgH="927000" progId="Equation.DSMT4">
                  <p:embed/>
                </p:oleObj>
              </mc:Choice>
              <mc:Fallback>
                <p:oleObj name="Equation" r:id="rId4" imgW="2590560" imgH="927000" progId="Equation.DSMT4">
                  <p:embed/>
                  <p:pic>
                    <p:nvPicPr>
                      <p:cNvPr id="0" name="Picture 2"/>
                      <p:cNvPicPr>
                        <a:picLocks noChangeAspect="1" noChangeArrowheads="1"/>
                      </p:cNvPicPr>
                      <p:nvPr/>
                    </p:nvPicPr>
                    <p:blipFill>
                      <a:blip r:embed="rId5"/>
                      <a:srcRect/>
                      <a:stretch>
                        <a:fillRect/>
                      </a:stretch>
                    </p:blipFill>
                    <p:spPr bwMode="auto">
                      <a:xfrm>
                        <a:off x="181095" y="5741988"/>
                        <a:ext cx="2590801"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2"/>
          <p:cNvGraphicFramePr>
            <a:graphicFrameLocks noChangeAspect="1"/>
          </p:cNvGraphicFramePr>
          <p:nvPr/>
        </p:nvGraphicFramePr>
        <p:xfrm>
          <a:off x="72712" y="1857375"/>
          <a:ext cx="2730501" cy="914400"/>
        </p:xfrm>
        <a:graphic>
          <a:graphicData uri="http://schemas.openxmlformats.org/presentationml/2006/ole">
            <mc:AlternateContent xmlns:mc="http://schemas.openxmlformats.org/markup-compatibility/2006">
              <mc:Choice xmlns:v="urn:schemas-microsoft-com:vml" Requires="v">
                <p:oleObj spid="_x0000_s1006743" name="Equation" r:id="rId6" imgW="2730240" imgH="914400" progId="Equation.DSMT4">
                  <p:embed/>
                </p:oleObj>
              </mc:Choice>
              <mc:Fallback>
                <p:oleObj name="Equation" r:id="rId6" imgW="2730240" imgH="914400" progId="Equation.DSMT4">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12" y="1857375"/>
                        <a:ext cx="273050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2"/>
          <p:cNvGraphicFramePr>
            <a:graphicFrameLocks noChangeAspect="1"/>
          </p:cNvGraphicFramePr>
          <p:nvPr/>
        </p:nvGraphicFramePr>
        <p:xfrm>
          <a:off x="72712" y="2967038"/>
          <a:ext cx="3213101" cy="914400"/>
        </p:xfrm>
        <a:graphic>
          <a:graphicData uri="http://schemas.openxmlformats.org/presentationml/2006/ole">
            <mc:AlternateContent xmlns:mc="http://schemas.openxmlformats.org/markup-compatibility/2006">
              <mc:Choice xmlns:v="urn:schemas-microsoft-com:vml" Requires="v">
                <p:oleObj spid="_x0000_s1006744" name="Equation" r:id="rId8" imgW="3213000" imgH="914400" progId="Equation.DSMT4">
                  <p:embed/>
                </p:oleObj>
              </mc:Choice>
              <mc:Fallback>
                <p:oleObj name="Equation" r:id="rId8" imgW="3213000" imgH="9144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12" y="2967038"/>
                        <a:ext cx="321310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3429000" y="1905000"/>
            <a:ext cx="5593702" cy="954107"/>
          </a:xfrm>
          <a:prstGeom prst="rect">
            <a:avLst/>
          </a:prstGeom>
          <a:noFill/>
        </p:spPr>
        <p:txBody>
          <a:bodyPr wrap="square" rtlCol="0">
            <a:spAutoFit/>
          </a:bodyPr>
          <a:lstStyle/>
          <a:p>
            <a:r>
              <a:rPr lang="en-US" dirty="0" smtClean="0"/>
              <a:t>Minimum x for which this relationship is valid is </a:t>
            </a:r>
            <a:endParaRPr lang="en-US" dirty="0"/>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745" name="Equation" r:id="rId10" imgW="647640" imgH="380880" progId="Equation.DSMT4">
                  <p:embed/>
                </p:oleObj>
              </mc:Choice>
              <mc:Fallback>
                <p:oleObj name="Equation" r:id="rId10" imgW="647640" imgH="38088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746" name="Mathcad" r:id="rId12" imgW="6029280" imgH="2247840" progId="Mathcad">
                  <p:embed/>
                </p:oleObj>
              </mc:Choice>
              <mc:Fallback>
                <p:oleObj name="Mathcad" r:id="rId12" imgW="6029280" imgH="2247840" progId="Mathcad">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6" name="Object 10"/>
          <p:cNvGraphicFramePr>
            <a:graphicFrameLocks noChangeAspect="1"/>
          </p:cNvGraphicFramePr>
          <p:nvPr>
            <p:extLst>
              <p:ext uri="{D42A27DB-BD31-4B8C-83A1-F6EECF244321}">
                <p14:modId xmlns:p14="http://schemas.microsoft.com/office/powerpoint/2010/main" val="2524483177"/>
              </p:ext>
            </p:extLst>
          </p:nvPr>
        </p:nvGraphicFramePr>
        <p:xfrm>
          <a:off x="3192463" y="5880100"/>
          <a:ext cx="1689100" cy="381000"/>
        </p:xfrm>
        <a:graphic>
          <a:graphicData uri="http://schemas.openxmlformats.org/presentationml/2006/ole">
            <mc:AlternateContent xmlns:mc="http://schemas.openxmlformats.org/markup-compatibility/2006">
              <mc:Choice xmlns:v="urn:schemas-microsoft-com:vml" Requires="v">
                <p:oleObj spid="_x0000_s1006747" name="Equation" r:id="rId14" imgW="1688760" imgH="380880" progId="Equation.DSMT4">
                  <p:embed/>
                </p:oleObj>
              </mc:Choice>
              <mc:Fallback>
                <p:oleObj name="Equation" r:id="rId14" imgW="1688760" imgH="380880" progId="Equation.DSMT4">
                  <p:embed/>
                  <p:pic>
                    <p:nvPicPr>
                      <p:cNvPr id="0" name="Picture 10"/>
                      <p:cNvPicPr>
                        <a:picLocks noChangeAspect="1" noChangeArrowheads="1"/>
                      </p:cNvPicPr>
                      <p:nvPr/>
                    </p:nvPicPr>
                    <p:blipFill>
                      <a:blip r:embed="rId15"/>
                      <a:srcRect/>
                      <a:stretch>
                        <a:fillRect/>
                      </a:stretch>
                    </p:blipFill>
                    <p:spPr bwMode="auto">
                      <a:xfrm>
                        <a:off x="3192463" y="5880100"/>
                        <a:ext cx="1689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smtClean="0"/>
              <a:t>x is distance from the jet origin</a:t>
            </a:r>
            <a:endParaRPr lang="en-US" dirty="0"/>
          </a:p>
        </p:txBody>
      </p:sp>
      <p:sp>
        <p:nvSpPr>
          <p:cNvPr id="15" name="TextBox 14"/>
          <p:cNvSpPr txBox="1"/>
          <p:nvPr/>
        </p:nvSpPr>
        <p:spPr>
          <a:xfrm>
            <a:off x="5043294" y="5483376"/>
            <a:ext cx="3799955" cy="1200329"/>
          </a:xfrm>
          <a:prstGeom prst="rect">
            <a:avLst/>
          </a:prstGeom>
          <a:noFill/>
        </p:spPr>
        <p:txBody>
          <a:bodyPr wrap="square" rtlCol="0">
            <a:spAutoFit/>
          </a:bodyPr>
          <a:lstStyle/>
          <a:p>
            <a:r>
              <a:rPr lang="en-US" sz="1800" dirty="0" smtClean="0"/>
              <a:t>The value we will use in our analysis. Further work is require to determine the best value of this parameter for different jet geometries.</a:t>
            </a:r>
            <a:endParaRPr lang="en-US" sz="1800" dirty="0"/>
          </a:p>
        </p:txBody>
      </p:sp>
      <p:graphicFrame>
        <p:nvGraphicFramePr>
          <p:cNvPr id="16" name="Object 2"/>
          <p:cNvGraphicFramePr>
            <a:graphicFrameLocks noChangeAspect="1"/>
          </p:cNvGraphicFramePr>
          <p:nvPr/>
        </p:nvGraphicFramePr>
        <p:xfrm>
          <a:off x="163513" y="4075113"/>
          <a:ext cx="2184400" cy="1473200"/>
        </p:xfrm>
        <a:graphic>
          <a:graphicData uri="http://schemas.openxmlformats.org/presentationml/2006/ole">
            <mc:AlternateContent xmlns:mc="http://schemas.openxmlformats.org/markup-compatibility/2006">
              <mc:Choice xmlns:v="urn:schemas-microsoft-com:vml" Requires="v">
                <p:oleObj spid="_x0000_s1006748" name="Equation" r:id="rId16" imgW="2184120" imgH="1473120" progId="Equation.DSMT4">
                  <p:embed/>
                </p:oleObj>
              </mc:Choice>
              <mc:Fallback>
                <p:oleObj name="Equation" r:id="rId16" imgW="2184120" imgH="1473120" progId="Equation.DSMT4">
                  <p:embed/>
                  <p:pic>
                    <p:nvPicPr>
                      <p:cNvPr id="0"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3513" y="4075113"/>
                        <a:ext cx="2184400"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8" name="Object 12"/>
          <p:cNvGraphicFramePr>
            <a:graphicFrameLocks noChangeAspect="1"/>
          </p:cNvGraphicFramePr>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749" name="Mathcad" r:id="rId18" imgW="971640" imgH="790560" progId="Mathcad">
                  <p:link updateAutomatic="1"/>
                </p:oleObj>
              </mc:Choice>
              <mc:Fallback>
                <p:oleObj name="Mathcad" r:id="rId18" imgW="971640" imgH="790560" progId="Mathcad">
                  <p:link updateAutomatic="1"/>
                  <p:pic>
                    <p:nvPicPr>
                      <p:cNvPr id="0" name="Picture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p:cNvPicPr preferRelativeResize="0">
            <a:picLocks noChangeAspect="1" noChangeArrowheads="1"/>
          </p:cNvPicPr>
          <p:nvPr/>
        </p:nvPicPr>
        <p:blipFill rotWithShape="1">
          <a:blip r:embed="rId20"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21"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endCxn id="30" idx="2"/>
          </p:cNvCxnSpPr>
          <p:nvPr/>
        </p:nvCxnSpPr>
        <p:spPr bwMode="auto">
          <a:xfrm rot="10800000">
            <a:off x="1536358" y="2693773"/>
            <a:ext cx="4880919" cy="189470"/>
          </a:xfrm>
          <a:prstGeom prst="curvedConnector2">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pic>
        <p:nvPicPr>
          <p:cNvPr id="29" name="Picture 1"/>
          <p:cNvPicPr preferRelativeResize="0">
            <a:picLocks noChangeAspect="1" noChangeArrowheads="1"/>
          </p:cNvPicPr>
          <p:nvPr/>
        </p:nvPicPr>
        <p:blipFill rotWithShape="1">
          <a:blip r:embed="rId20" cstate="print"/>
          <a:srcRect l="72959" t="14944" r="25365" b="76367"/>
          <a:stretch/>
        </p:blipFill>
        <p:spPr bwMode="auto">
          <a:xfrm rot="5400000" flipH="1" flipV="1">
            <a:off x="6005918" y="-604377"/>
            <a:ext cx="587230" cy="4144907"/>
          </a:xfrm>
          <a:prstGeom prst="rect">
            <a:avLst/>
          </a:prstGeom>
          <a:noFill/>
          <a:ln w="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smtClean="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smtClean="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smtClean="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smtClean="0"/>
              <a:t>Energy Dissipation Rate</a:t>
            </a:r>
            <a:br>
              <a:rPr lang="en-US" dirty="0" smtClean="0"/>
            </a:br>
            <a:r>
              <a:rPr lang="en-US" dirty="0" smtClean="0"/>
              <a:t>Three orifices, same velocity</a:t>
            </a:r>
            <a:endParaRPr lang="en-US" dirty="0"/>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smtClean="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graphicFrame>
        <p:nvGraphicFramePr>
          <p:cNvPr id="933889" name="Object 1"/>
          <p:cNvGraphicFramePr>
            <a:graphicFrameLocks noChangeAspect="1"/>
          </p:cNvGraphicFramePr>
          <p:nvPr>
            <p:extLst>
              <p:ext uri="{D42A27DB-BD31-4B8C-83A1-F6EECF244321}">
                <p14:modId xmlns:p14="http://schemas.microsoft.com/office/powerpoint/2010/main" val="3540350344"/>
              </p:ext>
            </p:extLst>
          </p:nvPr>
        </p:nvGraphicFramePr>
        <p:xfrm>
          <a:off x="6454458" y="116015"/>
          <a:ext cx="2590800" cy="927100"/>
        </p:xfrm>
        <a:graphic>
          <a:graphicData uri="http://schemas.openxmlformats.org/presentationml/2006/ole">
            <mc:AlternateContent xmlns:mc="http://schemas.openxmlformats.org/markup-compatibility/2006">
              <mc:Choice xmlns:v="urn:schemas-microsoft-com:vml" Requires="v">
                <p:oleObj spid="_x0000_s934037" name="Equation" r:id="rId5" imgW="2590560" imgH="927000" progId="Equation.DSMT4">
                  <p:embed/>
                </p:oleObj>
              </mc:Choice>
              <mc:Fallback>
                <p:oleObj name="Equation" r:id="rId5" imgW="2590560" imgH="927000" progId="Equation.DSMT4">
                  <p:embed/>
                  <p:pic>
                    <p:nvPicPr>
                      <p:cNvPr id="0" name="Picture 1"/>
                      <p:cNvPicPr>
                        <a:picLocks noChangeAspect="1" noChangeArrowheads="1"/>
                      </p:cNvPicPr>
                      <p:nvPr/>
                    </p:nvPicPr>
                    <p:blipFill>
                      <a:blip r:embed="rId6"/>
                      <a:srcRect/>
                      <a:stretch>
                        <a:fillRect/>
                      </a:stretch>
                    </p:blipFill>
                    <p:spPr bwMode="auto">
                      <a:xfrm>
                        <a:off x="6454458" y="116015"/>
                        <a:ext cx="25908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1311" y="1843415"/>
            <a:ext cx="7295523" cy="523220"/>
          </a:xfrm>
          <a:prstGeom prst="rect">
            <a:avLst/>
          </a:prstGeom>
          <a:noFill/>
        </p:spPr>
        <p:txBody>
          <a:bodyPr wrap="none" rtlCol="0">
            <a:spAutoFit/>
          </a:bodyPr>
          <a:lstStyle/>
          <a:p>
            <a:r>
              <a:rPr lang="en-US" dirty="0" smtClean="0"/>
              <a:t>Which jet has the highest energy dissipation rate?</a:t>
            </a:r>
            <a:endParaRPr lang="en-US" dirty="0"/>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smtClean="0"/>
              <a:t>A</a:t>
            </a:r>
            <a:endParaRPr lang="en-US" dirty="0"/>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smtClean="0"/>
              <a:t>B</a:t>
            </a:r>
            <a:endParaRPr lang="en-US" dirty="0"/>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smtClean="0"/>
              <a:t>C</a:t>
            </a:r>
            <a:endParaRPr lang="en-US" dirty="0"/>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smtClean="0"/>
              <a:t>Which jet has the highest shear (or velocity gradient)?</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33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Big eddies create smaller eddies</a:t>
            </a:r>
            <a:endParaRPr lang="en-US"/>
          </a:p>
        </p:txBody>
      </p:sp>
      <p:sp>
        <p:nvSpPr>
          <p:cNvPr id="3" name="Content Placeholder 2"/>
          <p:cNvSpPr>
            <a:spLocks noGrp="1"/>
          </p:cNvSpPr>
          <p:nvPr>
            <p:ph idx="1"/>
          </p:nvPr>
        </p:nvSpPr>
        <p:spPr>
          <a:xfrm>
            <a:off x="243360" y="1844039"/>
            <a:ext cx="3103997" cy="4286865"/>
          </a:xfrm>
        </p:spPr>
        <p:txBody>
          <a:bodyPr/>
          <a:lstStyle/>
          <a:p>
            <a:r>
              <a:rPr lang="en-US" sz="2800" dirty="0" smtClean="0"/>
              <a:t>Which jet has the largest eddies?</a:t>
            </a:r>
          </a:p>
          <a:p>
            <a:r>
              <a:rPr lang="en-US" sz="2800" dirty="0" smtClean="0"/>
              <a:t>Which jet will make the smallest eddies first?</a:t>
            </a:r>
          </a:p>
          <a:p>
            <a:r>
              <a:rPr lang="en-US" sz="2800" dirty="0" smtClean="0"/>
              <a:t>Which jet will dissipate energy the fastest?</a:t>
            </a:r>
          </a:p>
        </p:txBody>
      </p:sp>
      <p:graphicFrame>
        <p:nvGraphicFramePr>
          <p:cNvPr id="50178" name="Object 2"/>
          <p:cNvGraphicFramePr>
            <a:graphicFrameLocks noChangeAspect="1"/>
          </p:cNvGraphicFramePr>
          <p:nvPr/>
        </p:nvGraphicFramePr>
        <p:xfrm>
          <a:off x="5183803" y="1952318"/>
          <a:ext cx="1123950" cy="730250"/>
        </p:xfrm>
        <a:graphic>
          <a:graphicData uri="http://schemas.openxmlformats.org/presentationml/2006/ole">
            <mc:AlternateContent xmlns:mc="http://schemas.openxmlformats.org/markup-compatibility/2006">
              <mc:Choice xmlns:v="urn:schemas-microsoft-com:vml" Requires="v">
                <p:oleObj spid="_x0000_s656532" name="Equation" r:id="rId4" imgW="1117440" imgH="736560" progId="Equation.DSMT4">
                  <p:embed/>
                </p:oleObj>
              </mc:Choice>
              <mc:Fallback>
                <p:oleObj name="Equation" r:id="rId4" imgW="1117440" imgH="73656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3803" y="1952318"/>
                        <a:ext cx="112395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smtClean="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smtClean="0"/>
              <a:t>Higher energy dissipation rates give a smaller Kolmogorov scale!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Rapid Mix orifice</a:t>
            </a:r>
            <a:endParaRPr lang="en-US" dirty="0"/>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4234837"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0762" y="2343539"/>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smtClean="0"/>
              <a:t>Drain plug</a:t>
            </a:r>
            <a:endParaRPr lang="en-US" sz="2400" dirty="0"/>
          </a:p>
        </p:txBody>
      </p:sp>
      <p:cxnSp>
        <p:nvCxnSpPr>
          <p:cNvPr id="5" name="Straight Arrow Connector 4"/>
          <p:cNvCxnSpPr>
            <a:stCxn id="3" idx="2"/>
          </p:cNvCxnSpPr>
          <p:nvPr/>
        </p:nvCxnSpPr>
        <p:spPr>
          <a:xfrm>
            <a:off x="959646" y="2010195"/>
            <a:ext cx="673211" cy="333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smtClean="0"/>
              <a:t>CDC Float</a:t>
            </a:r>
            <a:endParaRPr lang="en-US" sz="2400" dirty="0"/>
          </a:p>
        </p:txBody>
      </p:sp>
      <p:cxnSp>
        <p:nvCxnSpPr>
          <p:cNvPr id="7" name="Straight Arrow Connector 6"/>
          <p:cNvCxnSpPr>
            <a:stCxn id="10" idx="2"/>
          </p:cNvCxnSpPr>
          <p:nvPr/>
        </p:nvCxnSpPr>
        <p:spPr>
          <a:xfrm flipH="1">
            <a:off x="2369976" y="2012953"/>
            <a:ext cx="601944" cy="11221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smtClean="0"/>
              <a:t>Inlet</a:t>
            </a:r>
            <a:endParaRPr lang="en-US" sz="2400" dirty="0"/>
          </a:p>
        </p:txBody>
      </p:sp>
      <p:sp>
        <p:nvSpPr>
          <p:cNvPr id="15" name="TextBox 14"/>
          <p:cNvSpPr txBox="1"/>
          <p:nvPr/>
        </p:nvSpPr>
        <p:spPr>
          <a:xfrm>
            <a:off x="5768997" y="2567370"/>
            <a:ext cx="1040670" cy="461665"/>
          </a:xfrm>
          <a:prstGeom prst="rect">
            <a:avLst/>
          </a:prstGeom>
          <a:noFill/>
        </p:spPr>
        <p:txBody>
          <a:bodyPr wrap="none" rtlCol="0">
            <a:spAutoFit/>
          </a:bodyPr>
          <a:lstStyle/>
          <a:p>
            <a:r>
              <a:rPr lang="en-US" sz="2400" dirty="0" smtClean="0"/>
              <a:t>LFOM</a:t>
            </a:r>
            <a:endParaRPr lang="en-US" sz="2400" dirty="0"/>
          </a:p>
        </p:txBody>
      </p:sp>
      <p:cxnSp>
        <p:nvCxnSpPr>
          <p:cNvPr id="16" name="Straight Arrow Connector 15"/>
          <p:cNvCxnSpPr/>
          <p:nvPr/>
        </p:nvCxnSpPr>
        <p:spPr>
          <a:xfrm flipH="1">
            <a:off x="5595978" y="2912773"/>
            <a:ext cx="601944" cy="561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95161" y="4854822"/>
            <a:ext cx="1583525" cy="830997"/>
          </a:xfrm>
          <a:prstGeom prst="rect">
            <a:avLst/>
          </a:prstGeom>
          <a:noFill/>
        </p:spPr>
        <p:txBody>
          <a:bodyPr wrap="square" rtlCol="0">
            <a:spAutoFit/>
          </a:bodyPr>
          <a:lstStyle/>
          <a:p>
            <a:r>
              <a:rPr lang="en-US" sz="2400" dirty="0" smtClean="0"/>
              <a:t>Rapid mix orifice</a:t>
            </a:r>
            <a:endParaRPr lang="en-US" sz="2400" dirty="0"/>
          </a:p>
        </p:txBody>
      </p:sp>
      <p:cxnSp>
        <p:nvCxnSpPr>
          <p:cNvPr id="19" name="Straight Arrow Connector 18"/>
          <p:cNvCxnSpPr>
            <a:stCxn id="18" idx="0"/>
          </p:cNvCxnSpPr>
          <p:nvPr/>
        </p:nvCxnSpPr>
        <p:spPr>
          <a:xfrm flipH="1" flipV="1">
            <a:off x="8227829" y="4627984"/>
            <a:ext cx="59095" cy="226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673843" y="4401146"/>
            <a:ext cx="4821318" cy="869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49373" y="-11684"/>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768997" y="1588420"/>
            <a:ext cx="3290738" cy="461665"/>
          </a:xfrm>
          <a:prstGeom prst="rect">
            <a:avLst/>
          </a:prstGeom>
          <a:noFill/>
        </p:spPr>
        <p:txBody>
          <a:bodyPr wrap="square" rtlCol="0">
            <a:spAutoFit/>
          </a:bodyPr>
          <a:lstStyle/>
          <a:p>
            <a:r>
              <a:rPr lang="en-US" sz="2400" dirty="0" smtClean="0"/>
              <a:t>Pin to keep plate in place</a:t>
            </a:r>
            <a:endParaRPr lang="en-US" sz="2400" dirty="0"/>
          </a:p>
        </p:txBody>
      </p:sp>
      <p:cxnSp>
        <p:nvCxnSpPr>
          <p:cNvPr id="29" name="Straight Arrow Connector 28"/>
          <p:cNvCxnSpPr/>
          <p:nvPr/>
        </p:nvCxnSpPr>
        <p:spPr>
          <a:xfrm flipH="1" flipV="1">
            <a:off x="8476742" y="1200280"/>
            <a:ext cx="182066"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897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Seeking favorable interactions between particles</a:t>
            </a:r>
            <a:endParaRPr lang="en-US" dirty="0"/>
          </a:p>
        </p:txBody>
      </p:sp>
      <p:sp>
        <p:nvSpPr>
          <p:cNvPr id="3" name="Content Placeholder 2"/>
          <p:cNvSpPr>
            <a:spLocks noGrp="1"/>
          </p:cNvSpPr>
          <p:nvPr>
            <p:ph idx="1"/>
          </p:nvPr>
        </p:nvSpPr>
        <p:spPr/>
        <p:txBody>
          <a:bodyPr/>
          <a:lstStyle/>
          <a:p>
            <a:r>
              <a:rPr lang="en-US" dirty="0" smtClean="0"/>
              <a:t>We add a sticky insoluble coagulant that forms nanoparticles</a:t>
            </a:r>
          </a:p>
          <a:p>
            <a:r>
              <a:rPr lang="en-US" dirty="0" smtClean="0"/>
              <a:t>We design reactor geometry and flow regimes to create interactions between</a:t>
            </a:r>
          </a:p>
          <a:p>
            <a:pPr lvl="1"/>
            <a:r>
              <a:rPr lang="en-US" dirty="0" smtClean="0"/>
              <a:t>Nanoparticles of coagulant precipitate</a:t>
            </a:r>
          </a:p>
          <a:p>
            <a:pPr lvl="1"/>
            <a:r>
              <a:rPr lang="en-US" dirty="0" smtClean="0"/>
              <a:t>Dissolved organic molecules</a:t>
            </a:r>
          </a:p>
          <a:p>
            <a:pPr lvl="1"/>
            <a:r>
              <a:rPr lang="en-US" dirty="0" smtClean="0"/>
              <a:t>Inorganic particles (like clay)</a:t>
            </a:r>
          </a:p>
          <a:p>
            <a:pPr lvl="1"/>
            <a:r>
              <a:rPr lang="en-US" dirty="0" smtClean="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smtClean="0"/>
              <a:t>Orifice Diameter to Obtain Target Mixing </a:t>
            </a:r>
            <a:r>
              <a:rPr lang="en-US" sz="1400" dirty="0" smtClean="0"/>
              <a:t>(Energy Dissipation Rate, </a:t>
            </a:r>
            <a:r>
              <a:rPr lang="en-US" sz="1400" dirty="0" err="1" smtClean="0"/>
              <a:t>Kolmogorov</a:t>
            </a:r>
            <a:r>
              <a:rPr lang="en-US" sz="1400" dirty="0" smtClean="0"/>
              <a:t> Length Scale)</a:t>
            </a:r>
            <a:r>
              <a:rPr lang="en-US" dirty="0" smtClean="0"/>
              <a:t> </a:t>
            </a:r>
            <a:endParaRPr 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356776356"/>
              </p:ext>
            </p:extLst>
          </p:nvPr>
        </p:nvGraphicFramePr>
        <p:xfrm>
          <a:off x="284595" y="3117850"/>
          <a:ext cx="3035300" cy="1397000"/>
        </p:xfrm>
        <a:graphic>
          <a:graphicData uri="http://schemas.openxmlformats.org/presentationml/2006/ole">
            <mc:AlternateContent xmlns:mc="http://schemas.openxmlformats.org/markup-compatibility/2006">
              <mc:Choice xmlns:v="urn:schemas-microsoft-com:vml" Requires="v">
                <p:oleObj spid="_x0000_s955829" name="Equation" r:id="rId3" imgW="3035160" imgH="1396800" progId="Equation.DSMT4">
                  <p:embed/>
                </p:oleObj>
              </mc:Choice>
              <mc:Fallback>
                <p:oleObj name="Equation" r:id="rId3" imgW="3035160" imgH="1396800" progId="Equation.DSMT4">
                  <p:embed/>
                  <p:pic>
                    <p:nvPicPr>
                      <p:cNvPr id="0" name="Object 2"/>
                      <p:cNvPicPr>
                        <a:picLocks noChangeAspect="1" noChangeArrowheads="1"/>
                      </p:cNvPicPr>
                      <p:nvPr/>
                    </p:nvPicPr>
                    <p:blipFill>
                      <a:blip r:embed="rId4"/>
                      <a:srcRect/>
                      <a:stretch>
                        <a:fillRect/>
                      </a:stretch>
                    </p:blipFill>
                    <p:spPr bwMode="auto">
                      <a:xfrm>
                        <a:off x="284595" y="3117850"/>
                        <a:ext cx="30353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55397" name="Picture 5"/>
          <p:cNvPicPr>
            <a:picLocks noChangeAspect="1" noChangeArrowheads="1"/>
          </p:cNvPicPr>
          <p:nvPr/>
        </p:nvPicPr>
        <p:blipFill>
          <a:blip r:embed="rId5" cstate="print"/>
          <a:srcRect/>
          <a:stretch>
            <a:fillRect/>
          </a:stretch>
        </p:blipFill>
        <p:spPr bwMode="auto">
          <a:xfrm>
            <a:off x="3436938" y="2192338"/>
            <a:ext cx="1892300" cy="419100"/>
          </a:xfrm>
          <a:prstGeom prst="rect">
            <a:avLst/>
          </a:prstGeom>
          <a:noFill/>
          <a:ln w="9525">
            <a:miter lim="800000"/>
            <a:headEnd/>
            <a:tailEnd/>
          </a:ln>
          <a:effectLst/>
        </p:spPr>
      </p:pic>
      <p:pic>
        <p:nvPicPr>
          <p:cNvPr id="955398" name="Object 5"/>
          <p:cNvPicPr>
            <a:picLocks noChangeAspect="1" noChangeArrowheads="1"/>
          </p:cNvPicPr>
          <p:nvPr/>
        </p:nvPicPr>
        <p:blipFill>
          <a:blip r:embed="rId6" cstate="print"/>
          <a:srcRect/>
          <a:stretch>
            <a:fillRect/>
          </a:stretch>
        </p:blipFill>
        <p:spPr bwMode="auto">
          <a:xfrm>
            <a:off x="5865813" y="2152650"/>
            <a:ext cx="2222500" cy="482600"/>
          </a:xfrm>
          <a:prstGeom prst="rect">
            <a:avLst/>
          </a:prstGeom>
          <a:noFill/>
          <a:ln w="9525">
            <a:miter lim="800000"/>
            <a:headEnd/>
            <a:tailEnd/>
          </a:ln>
          <a:effectLst/>
        </p:spPr>
      </p:pic>
      <p:graphicFrame>
        <p:nvGraphicFramePr>
          <p:cNvPr id="8" name="Object 2"/>
          <p:cNvGraphicFramePr>
            <a:graphicFrameLocks noChangeAspect="1"/>
          </p:cNvGraphicFramePr>
          <p:nvPr>
            <p:extLst>
              <p:ext uri="{D42A27DB-BD31-4B8C-83A1-F6EECF244321}">
                <p14:modId xmlns:p14="http://schemas.microsoft.com/office/powerpoint/2010/main" val="2003427195"/>
              </p:ext>
            </p:extLst>
          </p:nvPr>
        </p:nvGraphicFramePr>
        <p:xfrm>
          <a:off x="227013" y="4970463"/>
          <a:ext cx="3708400" cy="1473200"/>
        </p:xfrm>
        <a:graphic>
          <a:graphicData uri="http://schemas.openxmlformats.org/presentationml/2006/ole">
            <mc:AlternateContent xmlns:mc="http://schemas.openxmlformats.org/markup-compatibility/2006">
              <mc:Choice xmlns:v="urn:schemas-microsoft-com:vml" Requires="v">
                <p:oleObj spid="_x0000_s955830" name="Equation" r:id="rId7" imgW="3708360" imgH="1473120" progId="Equation.DSMT4">
                  <p:embed/>
                </p:oleObj>
              </mc:Choice>
              <mc:Fallback>
                <p:oleObj name="Equation" r:id="rId7" imgW="3708360" imgH="1473120" progId="Equation.DSMT4">
                  <p:embed/>
                  <p:pic>
                    <p:nvPicPr>
                      <p:cNvPr id="0" name="Picture 7"/>
                      <p:cNvPicPr>
                        <a:picLocks noChangeAspect="1" noChangeArrowheads="1"/>
                      </p:cNvPicPr>
                      <p:nvPr/>
                    </p:nvPicPr>
                    <p:blipFill>
                      <a:blip r:embed="rId8"/>
                      <a:srcRect/>
                      <a:stretch>
                        <a:fillRect/>
                      </a:stretch>
                    </p:blipFill>
                    <p:spPr bwMode="auto">
                      <a:xfrm>
                        <a:off x="227013" y="4970463"/>
                        <a:ext cx="3708400"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55400" name="Picture 8"/>
          <p:cNvPicPr>
            <a:picLocks noChangeAspect="1" noChangeArrowheads="1"/>
          </p:cNvPicPr>
          <p:nvPr/>
        </p:nvPicPr>
        <p:blipFill>
          <a:blip r:embed="rId9" cstate="print"/>
          <a:srcRect/>
          <a:stretch>
            <a:fillRect/>
          </a:stretch>
        </p:blipFill>
        <p:spPr bwMode="auto">
          <a:xfrm>
            <a:off x="-2663825" y="4806950"/>
            <a:ext cx="2514600" cy="1397000"/>
          </a:xfrm>
          <a:prstGeom prst="rect">
            <a:avLst/>
          </a:prstGeom>
          <a:noFill/>
          <a:ln w="9525">
            <a:miter lim="800000"/>
            <a:headEnd/>
            <a:tailEnd/>
          </a:ln>
          <a:effectLst/>
        </p:spPr>
      </p:pic>
      <p:sp>
        <p:nvSpPr>
          <p:cNvPr id="10" name="TextBox 9"/>
          <p:cNvSpPr txBox="1"/>
          <p:nvPr/>
        </p:nvSpPr>
        <p:spPr>
          <a:xfrm>
            <a:off x="4545051" y="3428169"/>
            <a:ext cx="3462528" cy="954107"/>
          </a:xfrm>
          <a:prstGeom prst="rect">
            <a:avLst/>
          </a:prstGeom>
          <a:noFill/>
        </p:spPr>
        <p:txBody>
          <a:bodyPr wrap="square" rtlCol="0">
            <a:spAutoFit/>
          </a:bodyPr>
          <a:lstStyle/>
          <a:p>
            <a:r>
              <a:rPr lang="en-US" dirty="0" smtClean="0"/>
              <a:t>Substitute for </a:t>
            </a:r>
            <a:r>
              <a:rPr lang="en-US" dirty="0" err="1" smtClean="0"/>
              <a:t>D</a:t>
            </a:r>
            <a:r>
              <a:rPr lang="en-US" baseline="-25000" dirty="0" err="1" smtClean="0"/>
              <a:t>Jet</a:t>
            </a:r>
            <a:r>
              <a:rPr lang="en-US" dirty="0" smtClean="0"/>
              <a:t> and solve for </a:t>
            </a:r>
            <a:r>
              <a:rPr lang="en-US" dirty="0" err="1" smtClean="0"/>
              <a:t>D</a:t>
            </a:r>
            <a:r>
              <a:rPr lang="en-US" baseline="-25000" dirty="0" err="1" smtClean="0"/>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smtClean="0"/>
              <a:t>The orifice must be smaller than this to achieve the target energy dissipation rate</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97045501"/>
              </p:ext>
            </p:extLst>
          </p:nvPr>
        </p:nvGraphicFramePr>
        <p:xfrm>
          <a:off x="392113" y="1938338"/>
          <a:ext cx="2603500" cy="927100"/>
        </p:xfrm>
        <a:graphic>
          <a:graphicData uri="http://schemas.openxmlformats.org/presentationml/2006/ole">
            <mc:AlternateContent xmlns:mc="http://schemas.openxmlformats.org/markup-compatibility/2006">
              <mc:Choice xmlns:v="urn:schemas-microsoft-com:vml" Requires="v">
                <p:oleObj spid="_x0000_s955831" name="Equation" r:id="rId10" imgW="2603160" imgH="927000" progId="Equation.DSMT4">
                  <p:embed/>
                </p:oleObj>
              </mc:Choice>
              <mc:Fallback>
                <p:oleObj name="Equation" r:id="rId10" imgW="2603160" imgH="927000" progId="Equation.DSMT4">
                  <p:embed/>
                  <p:pic>
                    <p:nvPicPr>
                      <p:cNvPr id="0" name="Object 1"/>
                      <p:cNvPicPr>
                        <a:picLocks noChangeAspect="1" noChangeArrowheads="1"/>
                      </p:cNvPicPr>
                      <p:nvPr/>
                    </p:nvPicPr>
                    <p:blipFill>
                      <a:blip r:embed="rId11"/>
                      <a:srcRect/>
                      <a:stretch>
                        <a:fillRect/>
                      </a:stretch>
                    </p:blipFill>
                    <p:spPr bwMode="auto">
                      <a:xfrm>
                        <a:off x="392113" y="1938338"/>
                        <a:ext cx="26035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 name="Picture 7"/>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Rapid Mix Head Loss</a:t>
            </a:r>
            <a:endParaRPr lang="en-US" dirty="0"/>
          </a:p>
        </p:txBody>
      </p:sp>
      <p:graphicFrame>
        <p:nvGraphicFramePr>
          <p:cNvPr id="4" name="Object 2"/>
          <p:cNvGraphicFramePr>
            <a:graphicFrameLocks noChangeAspect="1"/>
          </p:cNvGraphicFramePr>
          <p:nvPr/>
        </p:nvGraphicFramePr>
        <p:xfrm>
          <a:off x="231734" y="4115564"/>
          <a:ext cx="1041400" cy="825500"/>
        </p:xfrm>
        <a:graphic>
          <a:graphicData uri="http://schemas.openxmlformats.org/presentationml/2006/ole">
            <mc:AlternateContent xmlns:mc="http://schemas.openxmlformats.org/markup-compatibility/2006">
              <mc:Choice xmlns:v="urn:schemas-microsoft-com:vml" Requires="v">
                <p:oleObj spid="_x0000_s957437" name="Equation" r:id="rId4" imgW="1041120" imgH="825480" progId="Equation.DSMT4">
                  <p:embed/>
                </p:oleObj>
              </mc:Choice>
              <mc:Fallback>
                <p:oleObj name="Equation" r:id="rId4" imgW="1041120" imgH="8254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34" y="4115564"/>
                        <a:ext cx="1041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val="3805984700"/>
              </p:ext>
            </p:extLst>
          </p:nvPr>
        </p:nvGraphicFramePr>
        <p:xfrm>
          <a:off x="381783" y="2670796"/>
          <a:ext cx="2133600" cy="1041400"/>
        </p:xfrm>
        <a:graphic>
          <a:graphicData uri="http://schemas.openxmlformats.org/presentationml/2006/ole">
            <mc:AlternateContent xmlns:mc="http://schemas.openxmlformats.org/markup-compatibility/2006">
              <mc:Choice xmlns:v="urn:schemas-microsoft-com:vml" Requires="v">
                <p:oleObj spid="_x0000_s957438" name="Equation" r:id="rId6" imgW="2133360" imgH="1041120" progId="Equation.DSMT4">
                  <p:embed/>
                </p:oleObj>
              </mc:Choice>
              <mc:Fallback>
                <p:oleObj name="Equation" r:id="rId6" imgW="2133360" imgH="1041120" progId="Equation.DSMT4">
                  <p:embed/>
                  <p:pic>
                    <p:nvPicPr>
                      <p:cNvPr id="0" name="Picture 4"/>
                      <p:cNvPicPr>
                        <a:picLocks noChangeAspect="1" noChangeArrowheads="1"/>
                      </p:cNvPicPr>
                      <p:nvPr/>
                    </p:nvPicPr>
                    <p:blipFill>
                      <a:blip r:embed="rId7"/>
                      <a:srcRect/>
                      <a:stretch>
                        <a:fillRect/>
                      </a:stretch>
                    </p:blipFill>
                    <p:spPr bwMode="auto">
                      <a:xfrm>
                        <a:off x="381783" y="2670796"/>
                        <a:ext cx="21336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17553918"/>
              </p:ext>
            </p:extLst>
          </p:nvPr>
        </p:nvGraphicFramePr>
        <p:xfrm>
          <a:off x="1674155" y="3959885"/>
          <a:ext cx="1981200" cy="1041400"/>
        </p:xfrm>
        <a:graphic>
          <a:graphicData uri="http://schemas.openxmlformats.org/presentationml/2006/ole">
            <mc:AlternateContent xmlns:mc="http://schemas.openxmlformats.org/markup-compatibility/2006">
              <mc:Choice xmlns:v="urn:schemas-microsoft-com:vml" Requires="v">
                <p:oleObj spid="_x0000_s957439" name="Equation" r:id="rId8" imgW="1981080" imgH="1041120" progId="Equation.DSMT4">
                  <p:embed/>
                </p:oleObj>
              </mc:Choice>
              <mc:Fallback>
                <p:oleObj name="Equation" r:id="rId8" imgW="1981080" imgH="1041120" progId="Equation.DSMT4">
                  <p:embed/>
                  <p:pic>
                    <p:nvPicPr>
                      <p:cNvPr id="0" name="Picture 5"/>
                      <p:cNvPicPr>
                        <a:picLocks noChangeAspect="1" noChangeArrowheads="1"/>
                      </p:cNvPicPr>
                      <p:nvPr/>
                    </p:nvPicPr>
                    <p:blipFill>
                      <a:blip r:embed="rId9"/>
                      <a:srcRect/>
                      <a:stretch>
                        <a:fillRect/>
                      </a:stretch>
                    </p:blipFill>
                    <p:spPr bwMode="auto">
                      <a:xfrm>
                        <a:off x="1674155" y="3959885"/>
                        <a:ext cx="19812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461122810"/>
              </p:ext>
            </p:extLst>
          </p:nvPr>
        </p:nvGraphicFramePr>
        <p:xfrm>
          <a:off x="3048000" y="1736725"/>
          <a:ext cx="2628900" cy="1473200"/>
        </p:xfrm>
        <a:graphic>
          <a:graphicData uri="http://schemas.openxmlformats.org/presentationml/2006/ole">
            <mc:AlternateContent xmlns:mc="http://schemas.openxmlformats.org/markup-compatibility/2006">
              <mc:Choice xmlns:v="urn:schemas-microsoft-com:vml" Requires="v">
                <p:oleObj spid="_x0000_s1009664" name="Equation" r:id="rId10" imgW="2628720" imgH="1473120" progId="Equation.DSMT4">
                  <p:embed/>
                </p:oleObj>
              </mc:Choice>
              <mc:Fallback>
                <p:oleObj name="Equation" r:id="rId10" imgW="2628720" imgH="1473120" progId="Equation.DSMT4">
                  <p:embed/>
                  <p:pic>
                    <p:nvPicPr>
                      <p:cNvPr id="0" name="Picture 8"/>
                      <p:cNvPicPr>
                        <a:picLocks noChangeAspect="1" noChangeArrowheads="1"/>
                      </p:cNvPicPr>
                      <p:nvPr/>
                    </p:nvPicPr>
                    <p:blipFill>
                      <a:blip r:embed="rId11"/>
                      <a:srcRect/>
                      <a:stretch>
                        <a:fillRect/>
                      </a:stretch>
                    </p:blipFill>
                    <p:spPr bwMode="auto">
                      <a:xfrm>
                        <a:off x="3048000" y="1736725"/>
                        <a:ext cx="2628900"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
          <p:cNvGraphicFramePr>
            <a:graphicFrameLocks noChangeAspect="1"/>
          </p:cNvGraphicFramePr>
          <p:nvPr>
            <p:extLst>
              <p:ext uri="{D42A27DB-BD31-4B8C-83A1-F6EECF244321}">
                <p14:modId xmlns:p14="http://schemas.microsoft.com/office/powerpoint/2010/main" val="3289108189"/>
              </p:ext>
            </p:extLst>
          </p:nvPr>
        </p:nvGraphicFramePr>
        <p:xfrm>
          <a:off x="26988" y="5205413"/>
          <a:ext cx="2971800" cy="1498600"/>
        </p:xfrm>
        <a:graphic>
          <a:graphicData uri="http://schemas.openxmlformats.org/presentationml/2006/ole">
            <mc:AlternateContent xmlns:mc="http://schemas.openxmlformats.org/markup-compatibility/2006">
              <mc:Choice xmlns:v="urn:schemas-microsoft-com:vml" Requires="v">
                <p:oleObj spid="_x0000_s1009665" name="Equation" r:id="rId12" imgW="2971800" imgH="1498320" progId="Equation.DSMT4">
                  <p:embed/>
                </p:oleObj>
              </mc:Choice>
              <mc:Fallback>
                <p:oleObj name="Equation" r:id="rId12" imgW="2971800" imgH="1498320" progId="Equation.DSMT4">
                  <p:embed/>
                  <p:pic>
                    <p:nvPicPr>
                      <p:cNvPr id="0" name="Object 5"/>
                      <p:cNvPicPr>
                        <a:picLocks noChangeAspect="1" noChangeArrowheads="1"/>
                      </p:cNvPicPr>
                      <p:nvPr/>
                    </p:nvPicPr>
                    <p:blipFill>
                      <a:blip r:embed="rId13"/>
                      <a:srcRect/>
                      <a:stretch>
                        <a:fillRect/>
                      </a:stretch>
                    </p:blipFill>
                    <p:spPr bwMode="auto">
                      <a:xfrm>
                        <a:off x="26988" y="5205413"/>
                        <a:ext cx="2971800"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flipH="1">
            <a:off x="2565071" y="2719388"/>
            <a:ext cx="712520" cy="1448851"/>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smtClean="0"/>
              <a:t>This is one of the scale effects for rapid mix</a:t>
            </a:r>
            <a:endParaRPr lang="en-US" sz="2400" dirty="0"/>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smtClean="0"/>
              <a:t>Why?</a:t>
            </a:r>
            <a:endParaRPr lang="en-US" sz="2400" dirty="0"/>
          </a:p>
        </p:txBody>
      </p:sp>
      <p:sp>
        <p:nvSpPr>
          <p:cNvPr id="7" name="Rounded Rectangle 6"/>
          <p:cNvSpPr/>
          <p:nvPr/>
        </p:nvSpPr>
        <p:spPr bwMode="auto">
          <a:xfrm>
            <a:off x="1581150"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pic>
        <p:nvPicPr>
          <p:cNvPr id="21" name="Picture 2" descr="Sage or Guide">
            <a:hlinkClick r:id="rId14" action="ppaction://hlinkpres?slideindex=9&amp;slidetitle=Headlossandflow"/>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Object 11"/>
          <p:cNvGraphicFramePr>
            <a:graphicFrameLocks noChangeAspect="1"/>
          </p:cNvGraphicFramePr>
          <p:nvPr>
            <p:extLst>
              <p:ext uri="{D42A27DB-BD31-4B8C-83A1-F6EECF244321}">
                <p14:modId xmlns:p14="http://schemas.microsoft.com/office/powerpoint/2010/main" val="3108349746"/>
              </p:ext>
            </p:extLst>
          </p:nvPr>
        </p:nvGraphicFramePr>
        <p:xfrm>
          <a:off x="9626600" y="2084388"/>
          <a:ext cx="1854200" cy="1066800"/>
        </p:xfrm>
        <a:graphic>
          <a:graphicData uri="http://schemas.openxmlformats.org/presentationml/2006/ole">
            <mc:AlternateContent xmlns:mc="http://schemas.openxmlformats.org/markup-compatibility/2006">
              <mc:Choice xmlns:v="urn:schemas-microsoft-com:vml" Requires="v">
                <p:oleObj spid="_x0000_s1009666" name="Equation" r:id="rId16" imgW="1854000" imgH="1066680" progId="Equation.DSMT4">
                  <p:embed/>
                </p:oleObj>
              </mc:Choice>
              <mc:Fallback>
                <p:oleObj name="Equation" r:id="rId16" imgW="1854000" imgH="1066680" progId="Equation.DSMT4">
                  <p:embed/>
                  <p:pic>
                    <p:nvPicPr>
                      <p:cNvPr id="0" name="Object 2"/>
                      <p:cNvPicPr>
                        <a:picLocks noChangeAspect="1" noChangeArrowheads="1"/>
                      </p:cNvPicPr>
                      <p:nvPr/>
                    </p:nvPicPr>
                    <p:blipFill>
                      <a:blip r:embed="rId17"/>
                      <a:srcRect/>
                      <a:stretch>
                        <a:fillRect/>
                      </a:stretch>
                    </p:blipFill>
                    <p:spPr bwMode="auto">
                      <a:xfrm>
                        <a:off x="9626600" y="2084388"/>
                        <a:ext cx="1854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403898900"/>
              </p:ext>
            </p:extLst>
          </p:nvPr>
        </p:nvGraphicFramePr>
        <p:xfrm>
          <a:off x="161925" y="1792288"/>
          <a:ext cx="2603500" cy="927100"/>
        </p:xfrm>
        <a:graphic>
          <a:graphicData uri="http://schemas.openxmlformats.org/presentationml/2006/ole">
            <mc:AlternateContent xmlns:mc="http://schemas.openxmlformats.org/markup-compatibility/2006">
              <mc:Choice xmlns:v="urn:schemas-microsoft-com:vml" Requires="v">
                <p:oleObj spid="_x0000_s1009667" name="Equation" r:id="rId18" imgW="2603160" imgH="927000" progId="Equation.DSMT4">
                  <p:embed/>
                </p:oleObj>
              </mc:Choice>
              <mc:Fallback>
                <p:oleObj name="Equation" r:id="rId18" imgW="2603160" imgH="927000" progId="Equation.DSMT4">
                  <p:embed/>
                  <p:pic>
                    <p:nvPicPr>
                      <p:cNvPr id="0" name="Object 1"/>
                      <p:cNvPicPr>
                        <a:picLocks noChangeAspect="1" noChangeArrowheads="1"/>
                      </p:cNvPicPr>
                      <p:nvPr/>
                    </p:nvPicPr>
                    <p:blipFill>
                      <a:blip r:embed="rId19"/>
                      <a:srcRect/>
                      <a:stretch>
                        <a:fillRect/>
                      </a:stretch>
                    </p:blipFill>
                    <p:spPr bwMode="auto">
                      <a:xfrm>
                        <a:off x="161925" y="1792288"/>
                        <a:ext cx="26035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56687" name="Picture 27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21"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smtClean="0"/>
              <a:t>This assumes discharge into a large tank</a:t>
            </a:r>
            <a:endParaRPr lang="en-US" sz="2000" dirty="0"/>
          </a:p>
        </p:txBody>
      </p:sp>
      <p:cxnSp>
        <p:nvCxnSpPr>
          <p:cNvPr id="10" name="Straight Arrow Connector 9"/>
          <p:cNvCxnSpPr>
            <a:stCxn id="8" idx="1"/>
          </p:cNvCxnSpPr>
          <p:nvPr/>
        </p:nvCxnSpPr>
        <p:spPr>
          <a:xfrm flipH="1" flipV="1">
            <a:off x="1296955" y="4599992"/>
            <a:ext cx="2829606" cy="21241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smtClean="0"/>
              <a:t>Reduce the required head loss through the rapid mix for large plant flows</a:t>
            </a:r>
            <a:endParaRPr lang="en-US" sz="2800" dirty="0"/>
          </a:p>
        </p:txBody>
      </p:sp>
      <p:sp>
        <p:nvSpPr>
          <p:cNvPr id="3" name="Content Placeholder 2"/>
          <p:cNvSpPr>
            <a:spLocks noGrp="1"/>
          </p:cNvSpPr>
          <p:nvPr>
            <p:ph idx="1"/>
          </p:nvPr>
        </p:nvSpPr>
        <p:spPr/>
        <p:txBody>
          <a:bodyPr/>
          <a:lstStyle/>
          <a:p>
            <a:r>
              <a:rPr lang="en-US" dirty="0" smtClean="0"/>
              <a:t>Rapid Mix head loss</a:t>
            </a:r>
            <a:br>
              <a:rPr lang="en-US" dirty="0" smtClean="0"/>
            </a:br>
            <a:r>
              <a:rPr lang="en-US" dirty="0" smtClean="0"/>
              <a:t>increases with Q</a:t>
            </a:r>
          </a:p>
          <a:p>
            <a:r>
              <a:rPr lang="en-US" dirty="0" smtClean="0"/>
              <a:t>How could we maintain a high energy dissipation rate while reducing the velocity and the head loss?</a:t>
            </a:r>
          </a:p>
          <a:p>
            <a:r>
              <a:rPr lang="en-US" dirty="0" smtClean="0"/>
              <a:t>What else is needed?</a:t>
            </a:r>
          </a:p>
          <a:p>
            <a:r>
              <a:rPr lang="en-US" dirty="0" smtClean="0">
                <a:solidFill>
                  <a:schemeClr val="accent4"/>
                </a:solidFill>
              </a:rPr>
              <a:t>Use a plate with multiple orifices in the rapid mix pipe and add macro mixing upstream</a:t>
            </a:r>
            <a:endParaRPr lang="en-US" dirty="0">
              <a:solidFill>
                <a:schemeClr val="accent4"/>
              </a:solidFill>
            </a:endParaRPr>
          </a:p>
        </p:txBody>
      </p:sp>
      <p:graphicFrame>
        <p:nvGraphicFramePr>
          <p:cNvPr id="946181" name="Object 5"/>
          <p:cNvGraphicFramePr>
            <a:graphicFrameLocks noChangeAspect="1"/>
          </p:cNvGraphicFramePr>
          <p:nvPr>
            <p:extLst>
              <p:ext uri="{D42A27DB-BD31-4B8C-83A1-F6EECF244321}">
                <p14:modId xmlns:p14="http://schemas.microsoft.com/office/powerpoint/2010/main" val="2679424954"/>
              </p:ext>
            </p:extLst>
          </p:nvPr>
        </p:nvGraphicFramePr>
        <p:xfrm>
          <a:off x="6192838" y="3678238"/>
          <a:ext cx="2603500" cy="927100"/>
        </p:xfrm>
        <a:graphic>
          <a:graphicData uri="http://schemas.openxmlformats.org/presentationml/2006/ole">
            <mc:AlternateContent xmlns:mc="http://schemas.openxmlformats.org/markup-compatibility/2006">
              <mc:Choice xmlns:v="urn:schemas-microsoft-com:vml" Requires="v">
                <p:oleObj spid="_x0000_s946481" name="Equation" r:id="rId3" imgW="2603160" imgH="927000" progId="Equation.DSMT4">
                  <p:embed/>
                </p:oleObj>
              </mc:Choice>
              <mc:Fallback>
                <p:oleObj name="Equation" r:id="rId3" imgW="2603160" imgH="927000" progId="Equation.DSMT4">
                  <p:embed/>
                  <p:pic>
                    <p:nvPicPr>
                      <p:cNvPr id="0" name="Picture 5"/>
                      <p:cNvPicPr>
                        <a:picLocks noChangeAspect="1" noChangeArrowheads="1"/>
                      </p:cNvPicPr>
                      <p:nvPr/>
                    </p:nvPicPr>
                    <p:blipFill>
                      <a:blip r:embed="rId4"/>
                      <a:srcRect/>
                      <a:stretch>
                        <a:fillRect/>
                      </a:stretch>
                    </p:blipFill>
                    <p:spPr bwMode="auto">
                      <a:xfrm>
                        <a:off x="6192838" y="3678238"/>
                        <a:ext cx="26035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aphicFrame>
        <p:nvGraphicFramePr>
          <p:cNvPr id="946182" name="Object 5"/>
          <p:cNvGraphicFramePr>
            <a:graphicFrameLocks noChangeAspect="1"/>
          </p:cNvGraphicFramePr>
          <p:nvPr>
            <p:extLst>
              <p:ext uri="{D42A27DB-BD31-4B8C-83A1-F6EECF244321}">
                <p14:modId xmlns:p14="http://schemas.microsoft.com/office/powerpoint/2010/main" val="3325680043"/>
              </p:ext>
            </p:extLst>
          </p:nvPr>
        </p:nvGraphicFramePr>
        <p:xfrm>
          <a:off x="4892675" y="1543050"/>
          <a:ext cx="2335213" cy="1177925"/>
        </p:xfrm>
        <a:graphic>
          <a:graphicData uri="http://schemas.openxmlformats.org/presentationml/2006/ole">
            <mc:AlternateContent xmlns:mc="http://schemas.openxmlformats.org/markup-compatibility/2006">
              <mc:Choice xmlns:v="urn:schemas-microsoft-com:vml" Requires="v">
                <p:oleObj spid="_x0000_s946482" name="Equation" r:id="rId5" imgW="2971800" imgH="1498320" progId="Equation.DSMT4">
                  <p:embed/>
                </p:oleObj>
              </mc:Choice>
              <mc:Fallback>
                <p:oleObj name="Equation" r:id="rId5" imgW="2971800" imgH="1498320" progId="Equation.DSMT4">
                  <p:embed/>
                  <p:pic>
                    <p:nvPicPr>
                      <p:cNvPr id="0" name="Object 5"/>
                      <p:cNvPicPr>
                        <a:picLocks noChangeAspect="1" noChangeArrowheads="1"/>
                      </p:cNvPicPr>
                      <p:nvPr/>
                    </p:nvPicPr>
                    <p:blipFill>
                      <a:blip r:embed="rId6"/>
                      <a:srcRect/>
                      <a:stretch>
                        <a:fillRect/>
                      </a:stretch>
                    </p:blipFill>
                    <p:spPr bwMode="auto">
                      <a:xfrm>
                        <a:off x="4892675" y="1543050"/>
                        <a:ext cx="2335213" cy="1177925"/>
                      </a:xfrm>
                      <a:prstGeom prst="rect">
                        <a:avLst/>
                      </a:prstGeom>
                      <a:noFill/>
                      <a:ln>
                        <a:noFill/>
                      </a:ln>
                      <a:effectLst/>
                      <a:extLst/>
                    </p:spPr>
                  </p:pic>
                </p:oleObj>
              </mc:Fallback>
            </mc:AlternateContent>
          </a:graphicData>
        </a:graphic>
      </p:graphicFrame>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7"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Hypothesis: Macomixing minor loss coefficient and length scale</a:t>
            </a:r>
            <a:endParaRPr lang="en-US" dirty="0"/>
          </a:p>
        </p:txBody>
      </p:sp>
      <p:sp>
        <p:nvSpPr>
          <p:cNvPr id="3" name="Content Placeholder 2"/>
          <p:cNvSpPr>
            <a:spLocks noGrp="1"/>
          </p:cNvSpPr>
          <p:nvPr>
            <p:ph idx="1"/>
          </p:nvPr>
        </p:nvSpPr>
        <p:spPr/>
        <p:txBody>
          <a:bodyPr/>
          <a:lstStyle/>
          <a:p>
            <a:r>
              <a:rPr lang="en-US" smtClean="0"/>
              <a:t>The eddy velocities are comparable to the mean velocities for a minor loss coefficient of 1</a:t>
            </a:r>
          </a:p>
          <a:p>
            <a:r>
              <a:rPr lang="en-US" smtClean="0"/>
              <a:t>The minimum distance in the direction of flow (L) for mixing over the dimension perpendicular to the direction of flow (D) would then be equal to D. (L&gt;D)</a:t>
            </a:r>
          </a:p>
          <a:p>
            <a:r>
              <a:rPr lang="en-US" smtClean="0"/>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Mechanized Rapid Mix vs. Hydraulic Rapid Mix</a:t>
            </a:r>
            <a:endParaRPr lang="en-US" dirty="0"/>
          </a:p>
        </p:txBody>
      </p:sp>
      <p:sp>
        <p:nvSpPr>
          <p:cNvPr id="3" name="Content Placeholder 2"/>
          <p:cNvSpPr>
            <a:spLocks noGrp="1"/>
          </p:cNvSpPr>
          <p:nvPr>
            <p:ph idx="1"/>
          </p:nvPr>
        </p:nvSpPr>
        <p:spPr/>
        <p:txBody>
          <a:bodyPr/>
          <a:lstStyle/>
          <a:p>
            <a:r>
              <a:rPr lang="en-US" dirty="0" smtClean="0"/>
              <a:t>Vampire loads</a:t>
            </a:r>
          </a:p>
          <a:p>
            <a:r>
              <a:rPr lang="en-US" dirty="0" smtClean="0"/>
              <a:t>A 100 L/s AguaClara plant costs approximately $1,000,000 </a:t>
            </a:r>
          </a:p>
          <a:p>
            <a:r>
              <a:rPr lang="en-US" dirty="0" smtClean="0"/>
              <a:t>After 25 years the electricity cost for mechanized rapid mix would be $230,000</a:t>
            </a:r>
            <a:endParaRPr lang="en-US" dirty="0"/>
          </a:p>
          <a:p>
            <a:r>
              <a:rPr lang="en-US" dirty="0" smtClean="0"/>
              <a:t> “Another way to give is to not take…”</a:t>
            </a:r>
          </a:p>
          <a:p>
            <a:r>
              <a:rPr lang="en-US" dirty="0" smtClean="0"/>
              <a:t>The 25 year energy cost for a package plant that uses a total of 400 J/L is 1.5 million USD!</a:t>
            </a:r>
          </a:p>
          <a:p>
            <a:r>
              <a:rPr lang="en-US" dirty="0" smtClean="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Reflections</a:t>
            </a:r>
            <a:endParaRPr lang="en-US" dirty="0"/>
          </a:p>
        </p:txBody>
      </p:sp>
      <p:sp>
        <p:nvSpPr>
          <p:cNvPr id="3" name="Content Placeholder 2"/>
          <p:cNvSpPr>
            <a:spLocks noGrp="1"/>
          </p:cNvSpPr>
          <p:nvPr>
            <p:ph idx="1"/>
          </p:nvPr>
        </p:nvSpPr>
        <p:spPr/>
        <p:txBody>
          <a:bodyPr/>
          <a:lstStyle/>
          <a:p>
            <a:r>
              <a:rPr lang="en-US" dirty="0" smtClean="0"/>
              <a:t>Hydraulic </a:t>
            </a:r>
            <a:r>
              <a:rPr lang="en-US" dirty="0"/>
              <a:t>rapid mix should </a:t>
            </a:r>
            <a:r>
              <a:rPr lang="en-US" dirty="0" smtClean="0"/>
              <a:t>be the default design</a:t>
            </a:r>
          </a:p>
          <a:p>
            <a:r>
              <a:rPr lang="en-US" dirty="0" smtClean="0"/>
              <a:t>Research is required with our pilot plant to determine if rapid mix makes a difference or if a quiescent contact chamber would be more beneficial</a:t>
            </a:r>
          </a:p>
          <a:p>
            <a:r>
              <a:rPr lang="en-US" dirty="0" smtClean="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smtClean="0"/>
              <a:t>Turbulent </a:t>
            </a:r>
            <a:r>
              <a:rPr lang="en-US" dirty="0" err="1" smtClean="0"/>
              <a:t>Micromixing</a:t>
            </a:r>
            <a:r>
              <a:rPr lang="en-US" dirty="0" smtClean="0"/>
              <a:t> followed by molecular diffusion</a:t>
            </a:r>
            <a:endParaRPr lang="en-US" dirty="0"/>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a:t>
            </a:r>
            <a:r>
              <a:rPr lang="en-US" sz="2800" dirty="0" smtClean="0"/>
              <a:t>scale (viscosity kills turbulence at this scale)</a:t>
            </a:r>
            <a:endParaRPr lang="en-US" sz="2800" dirty="0"/>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a:t>
            </a:r>
            <a:r>
              <a:rPr lang="en-US" sz="2000" dirty="0" smtClean="0"/>
              <a:t>mixed by stretching and deforming the fluids</a:t>
            </a:r>
            <a:endParaRPr lang="en-US" sz="2000" dirty="0"/>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Fast can Diffusion Mix?</a:t>
            </a:r>
            <a:endParaRPr lang="en-US" dirty="0"/>
          </a:p>
        </p:txBody>
      </p:sp>
      <p:sp>
        <p:nvSpPr>
          <p:cNvPr id="3" name="Content Placeholder 2"/>
          <p:cNvSpPr>
            <a:spLocks noGrp="1"/>
          </p:cNvSpPr>
          <p:nvPr>
            <p:ph idx="1"/>
          </p:nvPr>
        </p:nvSpPr>
        <p:spPr/>
        <p:txBody>
          <a:bodyPr/>
          <a:lstStyle/>
          <a:p>
            <a:r>
              <a:rPr lang="en-US" dirty="0" smtClean="0"/>
              <a:t>What are the units of diffusion?</a:t>
            </a:r>
          </a:p>
          <a:p>
            <a:pPr lvl="1"/>
            <a:r>
              <a:rPr lang="en-US" dirty="0" smtClean="0"/>
              <a:t>Diffusion is the product of a velocity and a path length – </a:t>
            </a:r>
            <a:r>
              <a:rPr lang="en-US" dirty="0" smtClean="0">
                <a:solidFill>
                  <a:schemeClr val="accent4"/>
                </a:solidFill>
              </a:rPr>
              <a:t>[L</a:t>
            </a:r>
            <a:r>
              <a:rPr lang="en-US" baseline="30000" dirty="0" smtClean="0">
                <a:solidFill>
                  <a:schemeClr val="accent4"/>
                </a:solidFill>
              </a:rPr>
              <a:t>2</a:t>
            </a:r>
            <a:r>
              <a:rPr lang="en-US" dirty="0" smtClean="0">
                <a:solidFill>
                  <a:schemeClr val="accent4"/>
                </a:solidFill>
              </a:rPr>
              <a:t>/T]</a:t>
            </a:r>
          </a:p>
          <a:p>
            <a:r>
              <a:rPr lang="en-US" dirty="0" smtClean="0"/>
              <a:t>How long will it take for diffusion to blur the concentration gradient left by turbulent mixing?</a:t>
            </a:r>
          </a:p>
          <a:p>
            <a:endParaRPr lang="en-US" dirty="0"/>
          </a:p>
        </p:txBody>
      </p:sp>
      <p:graphicFrame>
        <p:nvGraphicFramePr>
          <p:cNvPr id="839681" name="Object 1">
            <a:hlinkClick r:id="" action="ppaction://ole?verb=0"/>
          </p:cNvPr>
          <p:cNvGraphicFramePr>
            <a:graphicFrameLocks/>
          </p:cNvGraphicFramePr>
          <p:nvPr>
            <p:extLst>
              <p:ext uri="{D42A27DB-BD31-4B8C-83A1-F6EECF244321}">
                <p14:modId xmlns:p14="http://schemas.microsoft.com/office/powerpoint/2010/main" val="1134694197"/>
              </p:ext>
            </p:extLst>
          </p:nvPr>
        </p:nvGraphicFramePr>
        <p:xfrm>
          <a:off x="4291013" y="2728913"/>
          <a:ext cx="2454275" cy="341312"/>
        </p:xfrm>
        <a:graphic>
          <a:graphicData uri="http://schemas.openxmlformats.org/presentationml/2006/ole">
            <mc:AlternateContent xmlns:mc="http://schemas.openxmlformats.org/markup-compatibility/2006">
              <mc:Choice xmlns:v="urn:schemas-microsoft-com:vml" Requires="v">
                <p:oleObj spid="_x0000_s840125" name="Equation" r:id="rId3" imgW="2971800" imgH="419040" progId="Equation.DSMT4">
                  <p:embed/>
                </p:oleObj>
              </mc:Choice>
              <mc:Fallback>
                <p:oleObj name="Equation" r:id="rId3" imgW="2971800" imgH="419040" progId="Equation.DSMT4">
                  <p:embed/>
                  <p:pic>
                    <p:nvPicPr>
                      <p:cNvPr id="0" name="Picture 1"/>
                      <p:cNvPicPr>
                        <a:picLocks noChangeArrowheads="1"/>
                      </p:cNvPicPr>
                      <p:nvPr/>
                    </p:nvPicPr>
                    <p:blipFill>
                      <a:blip r:embed="rId4"/>
                      <a:srcRect/>
                      <a:stretch>
                        <a:fillRect/>
                      </a:stretch>
                    </p:blipFill>
                    <p:spPr bwMode="auto">
                      <a:xfrm>
                        <a:off x="4291013" y="2728913"/>
                        <a:ext cx="24542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
            <a:hlinkClick r:id="" action="ppaction://ole?verb=0"/>
          </p:cNvPr>
          <p:cNvGraphicFramePr>
            <a:graphicFrameLocks/>
          </p:cNvGraphicFramePr>
          <p:nvPr>
            <p:extLst>
              <p:ext uri="{D42A27DB-BD31-4B8C-83A1-F6EECF244321}">
                <p14:modId xmlns:p14="http://schemas.microsoft.com/office/powerpoint/2010/main" val="2408122696"/>
              </p:ext>
            </p:extLst>
          </p:nvPr>
        </p:nvGraphicFramePr>
        <p:xfrm>
          <a:off x="1468438" y="5110163"/>
          <a:ext cx="2560637" cy="714375"/>
        </p:xfrm>
        <a:graphic>
          <a:graphicData uri="http://schemas.openxmlformats.org/presentationml/2006/ole">
            <mc:AlternateContent xmlns:mc="http://schemas.openxmlformats.org/markup-compatibility/2006">
              <mc:Choice xmlns:v="urn:schemas-microsoft-com:vml" Requires="v">
                <p:oleObj spid="_x0000_s840126" name="Equation" r:id="rId5" imgW="3098520" imgH="876240" progId="Equation.DSMT4">
                  <p:embed/>
                </p:oleObj>
              </mc:Choice>
              <mc:Fallback>
                <p:oleObj name="Equation" r:id="rId5" imgW="3098520" imgH="876240" progId="Equation.DSMT4">
                  <p:embed/>
                  <p:pic>
                    <p:nvPicPr>
                      <p:cNvPr id="0" name="Object 1"/>
                      <p:cNvPicPr>
                        <a:picLocks noChangeArrowheads="1"/>
                      </p:cNvPicPr>
                      <p:nvPr/>
                    </p:nvPicPr>
                    <p:blipFill>
                      <a:blip r:embed="rId6"/>
                      <a:srcRect/>
                      <a:stretch>
                        <a:fillRect/>
                      </a:stretch>
                    </p:blipFill>
                    <p:spPr bwMode="auto">
                      <a:xfrm>
                        <a:off x="1468438" y="5110163"/>
                        <a:ext cx="256063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
            <a:hlinkClick r:id="" action="ppaction://ole?verb=0"/>
          </p:cNvPr>
          <p:cNvGraphicFramePr>
            <a:graphicFrameLocks/>
          </p:cNvGraphicFramePr>
          <p:nvPr>
            <p:extLst>
              <p:ext uri="{D42A27DB-BD31-4B8C-83A1-F6EECF244321}">
                <p14:modId xmlns:p14="http://schemas.microsoft.com/office/powerpoint/2010/main" val="2103627850"/>
              </p:ext>
            </p:extLst>
          </p:nvPr>
        </p:nvGraphicFramePr>
        <p:xfrm>
          <a:off x="1604963" y="6002338"/>
          <a:ext cx="1762125" cy="746125"/>
        </p:xfrm>
        <a:graphic>
          <a:graphicData uri="http://schemas.openxmlformats.org/presentationml/2006/ole">
            <mc:AlternateContent xmlns:mc="http://schemas.openxmlformats.org/markup-compatibility/2006">
              <mc:Choice xmlns:v="urn:schemas-microsoft-com:vml" Requires="v">
                <p:oleObj spid="_x0000_s840127" name="Equation" r:id="rId7" imgW="2133360" imgH="914400" progId="Equation.DSMT4">
                  <p:embed/>
                </p:oleObj>
              </mc:Choice>
              <mc:Fallback>
                <p:oleObj name="Equation" r:id="rId7" imgW="2133360" imgH="914400" progId="Equation.DSMT4">
                  <p:embed/>
                  <p:pic>
                    <p:nvPicPr>
                      <p:cNvPr id="0" name="Picture 3"/>
                      <p:cNvPicPr>
                        <a:picLocks noChangeArrowheads="1"/>
                      </p:cNvPicPr>
                      <p:nvPr/>
                    </p:nvPicPr>
                    <p:blipFill>
                      <a:blip r:embed="rId8"/>
                      <a:srcRect/>
                      <a:stretch>
                        <a:fillRect/>
                      </a:stretch>
                    </p:blipFill>
                    <p:spPr bwMode="auto">
                      <a:xfrm>
                        <a:off x="1604963" y="6002338"/>
                        <a:ext cx="1762125"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20"/>
          <p:cNvPicPr>
            <a:picLocks noChangeAspect="1" noChangeArrowheads="1"/>
          </p:cNvPicPr>
          <p:nvPr/>
        </p:nvPicPr>
        <p:blipFill>
          <a:blip r:embed="rId9"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a:t>
            </a:r>
            <a:r>
              <a:rPr lang="en-US" dirty="0" smtClean="0"/>
              <a:t>process </a:t>
            </a:r>
            <a:r>
              <a:rPr lang="en-US" dirty="0"/>
              <a:t>of adding </a:t>
            </a:r>
            <a:r>
              <a:rPr lang="en-US" dirty="0" smtClean="0"/>
              <a:t>a sticky solid phase material (adhesive nanoparticles) that attaches to the particles so they can attach to each other (the topic of these notes)</a:t>
            </a:r>
            <a:endParaRPr lang="en-US" dirty="0"/>
          </a:p>
          <a:p>
            <a:r>
              <a:rPr lang="en-US" dirty="0"/>
              <a:t>Flocculation: The </a:t>
            </a:r>
            <a:r>
              <a:rPr lang="en-US" dirty="0" smtClean="0"/>
              <a:t>process </a:t>
            </a:r>
            <a:r>
              <a:rPr lang="en-US" dirty="0"/>
              <a:t>of producing collisions between </a:t>
            </a:r>
            <a:r>
              <a:rPr lang="en-US" dirty="0" smtClean="0"/>
              <a:t>particles to </a:t>
            </a:r>
            <a:r>
              <a:rPr lang="en-US" dirty="0"/>
              <a:t>create </a:t>
            </a:r>
            <a:r>
              <a:rPr lang="en-US" dirty="0" smtClean="0"/>
              <a:t>flocs (aggregates) (next set of notes)</a:t>
            </a:r>
            <a:endParaRPr lang="en-US" dirty="0"/>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Molecular Diffusion Quantified</a:t>
            </a:r>
            <a:endParaRPr lang="en-US" dirty="0"/>
          </a:p>
        </p:txBody>
      </p:sp>
      <p:sp>
        <p:nvSpPr>
          <p:cNvPr id="5" name="TextBox 4"/>
          <p:cNvSpPr txBox="1"/>
          <p:nvPr/>
        </p:nvSpPr>
        <p:spPr>
          <a:xfrm>
            <a:off x="2251710" y="2041739"/>
            <a:ext cx="6661824" cy="523220"/>
          </a:xfrm>
          <a:prstGeom prst="rect">
            <a:avLst/>
          </a:prstGeom>
          <a:noFill/>
        </p:spPr>
        <p:txBody>
          <a:bodyPr wrap="none" rtlCol="0">
            <a:spAutoFit/>
          </a:bodyPr>
          <a:lstStyle/>
          <a:p>
            <a:r>
              <a:rPr lang="en-US" dirty="0" smtClean="0"/>
              <a:t>Einstein relation (</a:t>
            </a:r>
            <a:r>
              <a:rPr lang="de-DE" dirty="0" smtClean="0"/>
              <a:t>by </a:t>
            </a:r>
            <a:r>
              <a:rPr lang="de-DE" dirty="0" smtClean="0">
                <a:hlinkClick r:id="rId4" tooltip="Albert Einstein"/>
              </a:rPr>
              <a:t>Albert Einstein</a:t>
            </a:r>
            <a:r>
              <a:rPr lang="de-DE" dirty="0" smtClean="0"/>
              <a:t> in 1905)</a:t>
            </a:r>
            <a:endParaRPr lang="en-US" dirty="0"/>
          </a:p>
        </p:txBody>
      </p:sp>
      <p:graphicFrame>
        <p:nvGraphicFramePr>
          <p:cNvPr id="8" name="Object 4"/>
          <p:cNvGraphicFramePr>
            <a:graphicFrameLocks noChangeAspect="1"/>
          </p:cNvGraphicFramePr>
          <p:nvPr/>
        </p:nvGraphicFramePr>
        <p:xfrm>
          <a:off x="258763" y="3302000"/>
          <a:ext cx="1905000" cy="381000"/>
        </p:xfrm>
        <a:graphic>
          <a:graphicData uri="http://schemas.openxmlformats.org/presentationml/2006/ole">
            <mc:AlternateContent xmlns:mc="http://schemas.openxmlformats.org/markup-compatibility/2006">
              <mc:Choice xmlns:v="urn:schemas-microsoft-com:vml" Requires="v">
                <p:oleObj spid="_x0000_s774893" name="Equation" r:id="rId5" imgW="1904760" imgH="380880" progId="Equation.DSMT4">
                  <p:embed/>
                </p:oleObj>
              </mc:Choice>
              <mc:Fallback>
                <p:oleObj name="Equation" r:id="rId5" imgW="1904760" imgH="38088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763" y="3302000"/>
                        <a:ext cx="1905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4"/>
          <p:cNvGraphicFramePr>
            <a:graphicFrameLocks noChangeAspect="1"/>
          </p:cNvGraphicFramePr>
          <p:nvPr/>
        </p:nvGraphicFramePr>
        <p:xfrm>
          <a:off x="295275" y="4041775"/>
          <a:ext cx="2197100" cy="774700"/>
        </p:xfrm>
        <a:graphic>
          <a:graphicData uri="http://schemas.openxmlformats.org/presentationml/2006/ole">
            <mc:AlternateContent xmlns:mc="http://schemas.openxmlformats.org/markup-compatibility/2006">
              <mc:Choice xmlns:v="urn:schemas-microsoft-com:vml" Requires="v">
                <p:oleObj spid="_x0000_s774894" name="Equation" r:id="rId7" imgW="2197080" imgH="774360" progId="Equation.DSMT4">
                  <p:embed/>
                </p:oleObj>
              </mc:Choice>
              <mc:Fallback>
                <p:oleObj name="Equation" r:id="rId7" imgW="2197080" imgH="774360" progId="Equation.DSMT4">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275" y="4041775"/>
                        <a:ext cx="21971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4151" name="Object 7"/>
          <p:cNvGraphicFramePr>
            <a:graphicFrameLocks noChangeAspect="1"/>
          </p:cNvGraphicFramePr>
          <p:nvPr>
            <p:extLst>
              <p:ext uri="{D42A27DB-BD31-4B8C-83A1-F6EECF244321}">
                <p14:modId xmlns:p14="http://schemas.microsoft.com/office/powerpoint/2010/main" val="146743615"/>
              </p:ext>
            </p:extLst>
          </p:nvPr>
        </p:nvGraphicFramePr>
        <p:xfrm>
          <a:off x="-3175" y="1938338"/>
          <a:ext cx="2247900" cy="800100"/>
        </p:xfrm>
        <a:graphic>
          <a:graphicData uri="http://schemas.openxmlformats.org/presentationml/2006/ole">
            <mc:AlternateContent xmlns:mc="http://schemas.openxmlformats.org/markup-compatibility/2006">
              <mc:Choice xmlns:v="urn:schemas-microsoft-com:vml" Requires="v">
                <p:oleObj spid="_x0000_s774895" name="Equation" r:id="rId9" imgW="2247840" imgH="799920" progId="Equation.DSMT4">
                  <p:embed/>
                </p:oleObj>
              </mc:Choice>
              <mc:Fallback>
                <p:oleObj name="Equation" r:id="rId9" imgW="2247840" imgH="799920" progId="Equation.DSMT4">
                  <p:embed/>
                  <p:pic>
                    <p:nvPicPr>
                      <p:cNvPr id="0" name="Picture 7"/>
                      <p:cNvPicPr>
                        <a:picLocks noChangeAspect="1" noChangeArrowheads="1"/>
                      </p:cNvPicPr>
                      <p:nvPr/>
                    </p:nvPicPr>
                    <p:blipFill>
                      <a:blip r:embed="rId10"/>
                      <a:srcRect/>
                      <a:stretch>
                        <a:fillRect/>
                      </a:stretch>
                    </p:blipFill>
                    <p:spPr bwMode="auto">
                      <a:xfrm>
                        <a:off x="-3175" y="1938338"/>
                        <a:ext cx="22479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2707996876"/>
              </p:ext>
            </p:extLst>
          </p:nvPr>
        </p:nvGraphicFramePr>
        <p:xfrm>
          <a:off x="3190875" y="4872038"/>
          <a:ext cx="3289300" cy="990600"/>
        </p:xfrm>
        <a:graphic>
          <a:graphicData uri="http://schemas.openxmlformats.org/presentationml/2006/ole">
            <mc:AlternateContent xmlns:mc="http://schemas.openxmlformats.org/markup-compatibility/2006">
              <mc:Choice xmlns:v="urn:schemas-microsoft-com:vml" Requires="v">
                <p:oleObj spid="_x0000_s774896" name="Equation" r:id="rId11" imgW="3288960" imgH="990360" progId="Equation.DSMT4">
                  <p:embed/>
                </p:oleObj>
              </mc:Choice>
              <mc:Fallback>
                <p:oleObj name="Equation" r:id="rId11" imgW="3288960" imgH="990360" progId="Equation.DSMT4">
                  <p:embed/>
                  <p:pic>
                    <p:nvPicPr>
                      <p:cNvPr id="0" name="Object 7"/>
                      <p:cNvPicPr>
                        <a:picLocks noChangeAspect="1" noChangeArrowheads="1"/>
                      </p:cNvPicPr>
                      <p:nvPr/>
                    </p:nvPicPr>
                    <p:blipFill>
                      <a:blip r:embed="rId12"/>
                      <a:srcRect/>
                      <a:stretch>
                        <a:fillRect/>
                      </a:stretch>
                    </p:blipFill>
                    <p:spPr bwMode="auto">
                      <a:xfrm>
                        <a:off x="3190875" y="4872038"/>
                        <a:ext cx="32893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4"/>
          <p:cNvGraphicFramePr>
            <a:graphicFrameLocks noChangeAspect="1"/>
          </p:cNvGraphicFramePr>
          <p:nvPr/>
        </p:nvGraphicFramePr>
        <p:xfrm>
          <a:off x="352425" y="4959350"/>
          <a:ext cx="1968500" cy="1066800"/>
        </p:xfrm>
        <a:graphic>
          <a:graphicData uri="http://schemas.openxmlformats.org/presentationml/2006/ole">
            <mc:AlternateContent xmlns:mc="http://schemas.openxmlformats.org/markup-compatibility/2006">
              <mc:Choice xmlns:v="urn:schemas-microsoft-com:vml" Requires="v">
                <p:oleObj spid="_x0000_s774897" name="Equation" r:id="rId13" imgW="1968480" imgH="1066680" progId="Equation.DSMT4">
                  <p:embed/>
                </p:oleObj>
              </mc:Choice>
              <mc:Fallback>
                <p:oleObj name="Equation" r:id="rId13" imgW="1968480" imgH="1066680"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425" y="4959350"/>
                        <a:ext cx="1968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74156" name="Picture 12"/>
          <p:cNvPicPr>
            <a:picLocks noChangeAspect="1" noChangeArrowheads="1"/>
          </p:cNvPicPr>
          <p:nvPr/>
        </p:nvPicPr>
        <p:blipFill>
          <a:blip r:embed="rId15"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6"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p:cNvPicPr>
            <a:picLocks noChangeAspect="1" noChangeArrowheads="1"/>
          </p:cNvPicPr>
          <p:nvPr/>
        </p:nvPicPr>
        <p:blipFill>
          <a:blip r:embed="rId17"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smtClean="0"/>
              <a:t>Avogadro’s constant</a:t>
            </a:r>
            <a:endParaRPr lang="en-US" sz="2000" dirty="0"/>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smtClean="0"/>
              <a:t>Boltzmann’s constant</a:t>
            </a:r>
            <a:endParaRPr lang="en-US" sz="2000" dirty="0"/>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smtClean="0"/>
              <a:t>For Al(OH)</a:t>
            </a:r>
            <a:r>
              <a:rPr lang="en-US" baseline="-25000" dirty="0" smtClean="0"/>
              <a:t>3</a:t>
            </a:r>
            <a:r>
              <a:rPr lang="en-US" dirty="0" smtClean="0"/>
              <a:t> the molecular diffusion coefficient is 10</a:t>
            </a:r>
            <a:r>
              <a:rPr lang="en-US" baseline="30000" dirty="0" smtClean="0"/>
              <a:t>-9</a:t>
            </a:r>
            <a:r>
              <a:rPr lang="en-US" dirty="0" smtClean="0"/>
              <a:t> m</a:t>
            </a:r>
            <a:r>
              <a:rPr lang="en-US" baseline="30000" dirty="0" smtClean="0"/>
              <a:t>2</a:t>
            </a:r>
            <a:r>
              <a:rPr lang="en-US" dirty="0" smtClean="0"/>
              <a:t>/s</a:t>
            </a:r>
            <a:endParaRPr lang="en-US" dirty="0"/>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smtClean="0"/>
              <a:t>Temperature (K)</a:t>
            </a:r>
            <a:endParaRPr lang="en-US" sz="1800" dirty="0"/>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smtClean="0"/>
              <a:t>Boltzmann’s constant</a:t>
            </a:r>
            <a:endParaRPr lang="en-US" sz="2000" dirty="0"/>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smtClean="0"/>
              <a:t>Density of the particle</a:t>
            </a:r>
            <a:endParaRPr lang="en-US" sz="1800" dirty="0"/>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smtClean="0"/>
              <a:t>Avogadro’s constant</a:t>
            </a:r>
            <a:endParaRPr lang="en-US" sz="1800" dirty="0"/>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smtClean="0"/>
              <a:t>Molecular weight</a:t>
            </a:r>
            <a:endParaRPr lang="en-US" sz="1800" dirty="0"/>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smtClean="0"/>
              <a:t>Fluid dynamic viscosity</a:t>
            </a:r>
            <a:endParaRPr lang="en-US" sz="1800" dirty="0"/>
          </a:p>
        </p:txBody>
      </p:sp>
      <p:sp>
        <p:nvSpPr>
          <p:cNvPr id="28" name="Oval 27"/>
          <p:cNvSpPr/>
          <p:nvPr/>
        </p:nvSpPr>
        <p:spPr bwMode="auto">
          <a:xfrm>
            <a:off x="1601444" y="2366789"/>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9" name="Freeform 28"/>
          <p:cNvSpPr/>
          <p:nvPr/>
        </p:nvSpPr>
        <p:spPr bwMode="auto">
          <a:xfrm>
            <a:off x="1894114" y="2696547"/>
            <a:ext cx="1189654" cy="2836506"/>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smtClean="0"/>
              <a:t>Turbulent Mixing </a:t>
            </a:r>
            <a:r>
              <a:rPr lang="en-US" sz="4000" dirty="0"/>
              <a:t>so that </a:t>
            </a:r>
            <a:r>
              <a:rPr lang="en-US" sz="4000" dirty="0" smtClean="0"/>
              <a:t>Molecular Diffusion </a:t>
            </a:r>
            <a:r>
              <a:rPr lang="en-US" sz="4000" dirty="0"/>
              <a:t>can finish the job</a:t>
            </a:r>
          </a:p>
        </p:txBody>
      </p:sp>
      <p:graphicFrame>
        <p:nvGraphicFramePr>
          <p:cNvPr id="590855" name="Object 7">
            <a:hlinkClick r:id="" action="ppaction://ole?verb=0"/>
          </p:cNvPr>
          <p:cNvGraphicFramePr>
            <a:graphicFrameLocks/>
          </p:cNvGraphicFramePr>
          <p:nvPr>
            <p:extLst>
              <p:ext uri="{D42A27DB-BD31-4B8C-83A1-F6EECF244321}">
                <p14:modId xmlns:p14="http://schemas.microsoft.com/office/powerpoint/2010/main" val="4147616426"/>
              </p:ext>
            </p:extLst>
          </p:nvPr>
        </p:nvGraphicFramePr>
        <p:xfrm>
          <a:off x="173038" y="3036888"/>
          <a:ext cx="2139950" cy="412750"/>
        </p:xfrm>
        <a:graphic>
          <a:graphicData uri="http://schemas.openxmlformats.org/presentationml/2006/ole">
            <mc:AlternateContent xmlns:mc="http://schemas.openxmlformats.org/markup-compatibility/2006">
              <mc:Choice xmlns:v="urn:schemas-microsoft-com:vml" Requires="v">
                <p:oleObj spid="_x0000_s1007656" name="Equation" r:id="rId4" imgW="2590560" imgH="507960" progId="Equation.DSMT4">
                  <p:embed/>
                </p:oleObj>
              </mc:Choice>
              <mc:Fallback>
                <p:oleObj name="Equation" r:id="rId4" imgW="2590560" imgH="507960" progId="Equation.DSMT4">
                  <p:embed/>
                  <p:pic>
                    <p:nvPicPr>
                      <p:cNvPr id="0" name="Picture 7"/>
                      <p:cNvPicPr>
                        <a:picLocks noChangeArrowheads="1"/>
                      </p:cNvPicPr>
                      <p:nvPr/>
                    </p:nvPicPr>
                    <p:blipFill>
                      <a:blip r:embed="rId5"/>
                      <a:srcRect/>
                      <a:stretch>
                        <a:fillRect/>
                      </a:stretch>
                    </p:blipFill>
                    <p:spPr bwMode="auto">
                      <a:xfrm>
                        <a:off x="173038" y="3036888"/>
                        <a:ext cx="21399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0857" name="Object 9"/>
          <p:cNvGraphicFramePr>
            <a:graphicFrameLocks noChangeAspect="1"/>
          </p:cNvGraphicFramePr>
          <p:nvPr/>
        </p:nvGraphicFramePr>
        <p:xfrm>
          <a:off x="-3119698" y="6286500"/>
          <a:ext cx="2717800" cy="1143000"/>
        </p:xfrm>
        <a:graphic>
          <a:graphicData uri="http://schemas.openxmlformats.org/presentationml/2006/ole">
            <mc:AlternateContent xmlns:mc="http://schemas.openxmlformats.org/markup-compatibility/2006">
              <mc:Choice xmlns:v="urn:schemas-microsoft-com:vml" Requires="v">
                <p:oleObj spid="_x0000_s1007657" name="Equation" r:id="rId6" imgW="2717640" imgH="1143000" progId="Equation.DSMT4">
                  <p:embed/>
                </p:oleObj>
              </mc:Choice>
              <mc:Fallback>
                <p:oleObj name="Equation" r:id="rId6" imgW="2717640" imgH="1143000" progId="Equation.DSMT4">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9698" y="6286500"/>
                        <a:ext cx="2717800" cy="1143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2"/>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a:t>
            </a:r>
            <a:r>
              <a:rPr lang="en-US" dirty="0" smtClean="0"/>
              <a:t>to the </a:t>
            </a:r>
            <a:r>
              <a:rPr lang="en-US" dirty="0" err="1" smtClean="0"/>
              <a:t>Kolmogorov</a:t>
            </a:r>
            <a:r>
              <a:rPr lang="en-US" dirty="0" smtClean="0"/>
              <a:t> length scale</a:t>
            </a:r>
            <a:endParaRPr lang="en-US" dirty="0"/>
          </a:p>
        </p:txBody>
      </p:sp>
      <p:sp>
        <p:nvSpPr>
          <p:cNvPr id="590860" name="Text Box 12"/>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a:t>
            </a:r>
            <a:r>
              <a:rPr lang="en-US" dirty="0" smtClean="0"/>
              <a:t>will mix this far in this time</a:t>
            </a:r>
            <a:endParaRPr lang="en-US" dirty="0"/>
          </a:p>
        </p:txBody>
      </p:sp>
      <p:graphicFrame>
        <p:nvGraphicFramePr>
          <p:cNvPr id="590861" name="Object 13">
            <a:hlinkClick r:id="" action="ppaction://ole?verb=0"/>
          </p:cNvPr>
          <p:cNvGraphicFramePr>
            <a:graphicFrameLocks/>
          </p:cNvGraphicFramePr>
          <p:nvPr>
            <p:extLst>
              <p:ext uri="{D42A27DB-BD31-4B8C-83A1-F6EECF244321}">
                <p14:modId xmlns:p14="http://schemas.microsoft.com/office/powerpoint/2010/main" val="1802097244"/>
              </p:ext>
            </p:extLst>
          </p:nvPr>
        </p:nvGraphicFramePr>
        <p:xfrm>
          <a:off x="979488" y="3844925"/>
          <a:ext cx="817562" cy="311150"/>
        </p:xfrm>
        <a:graphic>
          <a:graphicData uri="http://schemas.openxmlformats.org/presentationml/2006/ole">
            <mc:AlternateContent xmlns:mc="http://schemas.openxmlformats.org/markup-compatibility/2006">
              <mc:Choice xmlns:v="urn:schemas-microsoft-com:vml" Requires="v">
                <p:oleObj spid="_x0000_s1007658" name="Equation" r:id="rId8" imgW="990360" imgH="380880" progId="Equation.DSMT4">
                  <p:embed/>
                </p:oleObj>
              </mc:Choice>
              <mc:Fallback>
                <p:oleObj name="Equation" r:id="rId8" imgW="990360" imgH="380880" progId="Equation.DSMT4">
                  <p:embed/>
                  <p:pic>
                    <p:nvPicPr>
                      <p:cNvPr id="0" name="Picture 13"/>
                      <p:cNvPicPr>
                        <a:picLocks noChangeArrowheads="1"/>
                      </p:cNvPicPr>
                      <p:nvPr/>
                    </p:nvPicPr>
                    <p:blipFill>
                      <a:blip r:embed="rId9"/>
                      <a:srcRect/>
                      <a:stretch>
                        <a:fillRect/>
                      </a:stretch>
                    </p:blipFill>
                    <p:spPr bwMode="auto">
                      <a:xfrm>
                        <a:off x="979488" y="3844925"/>
                        <a:ext cx="817562"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15">
            <a:hlinkClick r:id="" action="ppaction://ole?verb=0"/>
          </p:cNvPr>
          <p:cNvGraphicFramePr>
            <a:graphicFrameLocks/>
          </p:cNvGraphicFramePr>
          <p:nvPr/>
        </p:nvGraphicFramePr>
        <p:xfrm>
          <a:off x="-2254250" y="4278313"/>
          <a:ext cx="2005012" cy="857250"/>
        </p:xfrm>
        <a:graphic>
          <a:graphicData uri="http://schemas.openxmlformats.org/presentationml/2006/ole">
            <mc:AlternateContent xmlns:mc="http://schemas.openxmlformats.org/markup-compatibility/2006">
              <mc:Choice xmlns:v="urn:schemas-microsoft-com:vml" Requires="v">
                <p:oleObj spid="_x0000_s1007659" name="Equation" r:id="rId10" imgW="2425680" imgH="1054080" progId="Equation.DSMT4">
                  <p:embed/>
                </p:oleObj>
              </mc:Choice>
              <mc:Fallback>
                <p:oleObj name="Equation" r:id="rId10" imgW="2425680" imgH="1054080" progId="Equation.DSMT4">
                  <p:embed/>
                  <p:pic>
                    <p:nvPicPr>
                      <p:cNvPr id="0" name="Picture 1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4250" y="4278313"/>
                        <a:ext cx="2005012"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smtClean="0"/>
              <a:t>Set the length scales equal</a:t>
            </a:r>
            <a:endParaRPr lang="en-US" dirty="0"/>
          </a:p>
        </p:txBody>
      </p:sp>
      <p:graphicFrame>
        <p:nvGraphicFramePr>
          <p:cNvPr id="15" name="Object 5">
            <a:hlinkClick r:id="" action="ppaction://ole?verb=0"/>
          </p:cNvPr>
          <p:cNvGraphicFramePr>
            <a:graphicFrameLocks/>
          </p:cNvGraphicFramePr>
          <p:nvPr/>
        </p:nvGraphicFramePr>
        <p:xfrm>
          <a:off x="425551" y="4486887"/>
          <a:ext cx="2105026" cy="857250"/>
        </p:xfrm>
        <a:graphic>
          <a:graphicData uri="http://schemas.openxmlformats.org/presentationml/2006/ole">
            <mc:AlternateContent xmlns:mc="http://schemas.openxmlformats.org/markup-compatibility/2006">
              <mc:Choice xmlns:v="urn:schemas-microsoft-com:vml" Requires="v">
                <p:oleObj spid="_x0000_s1007660" name="Equation" r:id="rId12" imgW="2552400" imgH="1054080" progId="Equation.DSMT4">
                  <p:embed/>
                </p:oleObj>
              </mc:Choice>
              <mc:Fallback>
                <p:oleObj name="Equation" r:id="rId12" imgW="2552400" imgH="1054080" progId="Equation.DSMT4">
                  <p:embed/>
                  <p:pic>
                    <p:nvPicPr>
                      <p:cNvPr id="0" name="Object 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5551" y="4486887"/>
                        <a:ext cx="2105026"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5">
            <a:hlinkClick r:id="" action="ppaction://ole?verb=0"/>
          </p:cNvPr>
          <p:cNvGraphicFramePr>
            <a:graphicFrameLocks/>
          </p:cNvGraphicFramePr>
          <p:nvPr/>
        </p:nvGraphicFramePr>
        <p:xfrm>
          <a:off x="638175" y="5653088"/>
          <a:ext cx="1644650" cy="754062"/>
        </p:xfrm>
        <a:graphic>
          <a:graphicData uri="http://schemas.openxmlformats.org/presentationml/2006/ole">
            <mc:AlternateContent xmlns:mc="http://schemas.openxmlformats.org/markup-compatibility/2006">
              <mc:Choice xmlns:v="urn:schemas-microsoft-com:vml" Requires="v">
                <p:oleObj spid="_x0000_s1007661" name="Equation" r:id="rId14" imgW="1993680" imgH="927000" progId="Equation.DSMT4">
                  <p:embed/>
                </p:oleObj>
              </mc:Choice>
              <mc:Fallback>
                <p:oleObj name="Equation" r:id="rId14" imgW="1993680" imgH="927000" progId="Equation.DSMT4">
                  <p:embed/>
                  <p:pic>
                    <p:nvPicPr>
                      <p:cNvPr id="0" name="Picture 1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8175" y="5653088"/>
                        <a:ext cx="1644650" cy="75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90869" name="Picture 21"/>
          <p:cNvPicPr>
            <a:picLocks noChangeAspect="1" noChangeArrowheads="1"/>
          </p:cNvPicPr>
          <p:nvPr/>
        </p:nvPicPr>
        <p:blipFill>
          <a:blip r:embed="rId16"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5947795" y="4647501"/>
            <a:ext cx="3196206" cy="1200329"/>
          </a:xfrm>
          <a:prstGeom prst="rect">
            <a:avLst/>
          </a:prstGeom>
          <a:noFill/>
        </p:spPr>
        <p:txBody>
          <a:bodyPr wrap="square" rtlCol="0">
            <a:spAutoFit/>
          </a:bodyPr>
          <a:lstStyle/>
          <a:p>
            <a:r>
              <a:rPr lang="en-US" sz="2400" dirty="0" smtClean="0"/>
              <a:t>If we use a 1 W/kg </a:t>
            </a:r>
            <a:r>
              <a:rPr lang="en-US" sz="2400" dirty="0" err="1" smtClean="0"/>
              <a:t>micromix</a:t>
            </a:r>
            <a:r>
              <a:rPr lang="en-US" sz="2400" dirty="0" smtClean="0"/>
              <a:t> event then diffusion will take 1 s</a:t>
            </a:r>
            <a:endParaRPr lang="en-US" sz="2400" dirty="0"/>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smtClean="0"/>
              <a:t>This assumes that diffusion rather than shear is the dominant transport mechanism. Need to model collision time between clay particle and nanoparticle based on shear transport to determine whether shear or diffusion dominate. </a:t>
            </a:r>
            <a:endParaRPr lang="en-US" sz="1400" dirty="0"/>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82739498"/>
              </p:ext>
            </p:extLst>
          </p:nvPr>
        </p:nvGraphicFramePr>
        <p:xfrm>
          <a:off x="736257" y="1967626"/>
          <a:ext cx="1184275" cy="857250"/>
        </p:xfrm>
        <a:graphic>
          <a:graphicData uri="http://schemas.openxmlformats.org/presentationml/2006/ole">
            <mc:AlternateContent xmlns:mc="http://schemas.openxmlformats.org/markup-compatibility/2006">
              <mc:Choice xmlns:v="urn:schemas-microsoft-com:vml" Requires="v">
                <p:oleObj spid="_x0000_s1007662" name="Equation" r:id="rId17" imgW="1434960" imgH="1054080" progId="Equation.DSMT4">
                  <p:embed/>
                </p:oleObj>
              </mc:Choice>
              <mc:Fallback>
                <p:oleObj name="Equation" r:id="rId17" imgW="1434960" imgH="1054080" progId="Equation.DSMT4">
                  <p:embed/>
                  <p:pic>
                    <p:nvPicPr>
                      <p:cNvPr id="0" name="Object 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6257" y="1967626"/>
                        <a:ext cx="11842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673689" y="2504303"/>
            <a:ext cx="6489277" cy="523220"/>
          </a:xfrm>
          <a:prstGeom prst="rect">
            <a:avLst/>
          </a:prstGeom>
          <a:noFill/>
        </p:spPr>
        <p:txBody>
          <a:bodyPr wrap="none" rtlCol="0">
            <a:spAutoFit/>
          </a:bodyPr>
          <a:lstStyle/>
          <a:p>
            <a:r>
              <a:rPr lang="en-US" dirty="0" smtClean="0"/>
              <a:t>Perhaps should be to the outer viscous scale</a:t>
            </a:r>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smtClean="0"/>
              <a:t>Kolmogorov Length scale may be smaller than what can be achieved by eddies</a:t>
            </a:r>
            <a:endParaRPr lang="en-US" sz="3600" dirty="0"/>
          </a:p>
        </p:txBody>
      </p:sp>
      <p:pic>
        <p:nvPicPr>
          <p:cNvPr id="9840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935" y="5845158"/>
            <a:ext cx="5268006" cy="636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40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012" y="3801856"/>
            <a:ext cx="4215493" cy="961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18983465">
            <a:off x="3692298" y="2402425"/>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smtClean="0"/>
              <a:t>λ</a:t>
            </a:r>
            <a:r>
              <a:rPr lang="el-GR" sz="2000" baseline="-25000" dirty="0" smtClean="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smtClean="0"/>
              <a:t>λ</a:t>
            </a:r>
            <a:r>
              <a:rPr lang="el-GR" sz="1800" baseline="-25000" dirty="0" smtClean="0"/>
              <a:t>ν</a:t>
            </a:r>
            <a:r>
              <a:rPr lang="en-US" sz="1800" dirty="0" smtClean="0"/>
              <a:t> is the scale where viscous effects become negligible</a:t>
            </a:r>
            <a:endParaRPr lang="en-US" sz="1800" dirty="0"/>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470"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13" name="Object 12">
            <a:hlinkClick r:id="" action="ppaction://ole?verb=0"/>
          </p:cNvPr>
          <p:cNvGraphicFramePr>
            <a:graphicFrameLocks/>
          </p:cNvGraphicFramePr>
          <p:nvPr>
            <p:extLst>
              <p:ext uri="{D42A27DB-BD31-4B8C-83A1-F6EECF244321}">
                <p14:modId xmlns:p14="http://schemas.microsoft.com/office/powerpoint/2010/main" val="164350562"/>
              </p:ext>
            </p:extLst>
          </p:nvPr>
        </p:nvGraphicFramePr>
        <p:xfrm>
          <a:off x="1230223" y="3761396"/>
          <a:ext cx="428644" cy="478256"/>
        </p:xfrm>
        <a:graphic>
          <a:graphicData uri="http://schemas.openxmlformats.org/presentationml/2006/ole">
            <mc:AlternateContent xmlns:mc="http://schemas.openxmlformats.org/markup-compatibility/2006">
              <mc:Choice xmlns:v="urn:schemas-microsoft-com:vml" Requires="v">
                <p:oleObj spid="_x0000_s997471" name="Equation" r:id="rId9" imgW="342720" imgH="380880" progId="Equation.DSMT4">
                  <p:embed/>
                </p:oleObj>
              </mc:Choice>
              <mc:Fallback>
                <p:oleObj name="Equation" r:id="rId9" imgW="342720" imgH="380880" progId="Equation.DSMT4">
                  <p:embed/>
                  <p:pic>
                    <p:nvPicPr>
                      <p:cNvPr id="0" name=""/>
                      <p:cNvPicPr>
                        <a:picLocks noChangeArrowheads="1"/>
                      </p:cNvPicPr>
                      <p:nvPr/>
                    </p:nvPicPr>
                    <p:blipFill>
                      <a:blip r:embed="rId10"/>
                      <a:srcRect/>
                      <a:stretch>
                        <a:fillRect/>
                      </a:stretch>
                    </p:blipFill>
                    <p:spPr bwMode="auto">
                      <a:xfrm>
                        <a:off x="1230223" y="3761396"/>
                        <a:ext cx="428644" cy="478256"/>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90636870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Viscous energy dissipation</a:t>
            </a:r>
            <a:endParaRPr lang="en-US" dirty="0"/>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Object 10">
            <a:hlinkClick r:id="" action="ppaction://ole?verb=0"/>
          </p:cNvPr>
          <p:cNvGraphicFramePr>
            <a:graphicFrameLocks/>
          </p:cNvGraphicFramePr>
          <p:nvPr>
            <p:extLst>
              <p:ext uri="{D42A27DB-BD31-4B8C-83A1-F6EECF244321}">
                <p14:modId xmlns:p14="http://schemas.microsoft.com/office/powerpoint/2010/main" val="470780376"/>
              </p:ext>
            </p:extLst>
          </p:nvPr>
        </p:nvGraphicFramePr>
        <p:xfrm>
          <a:off x="4227513" y="1138238"/>
          <a:ext cx="2768600" cy="3043237"/>
        </p:xfrm>
        <a:graphic>
          <a:graphicData uri="http://schemas.openxmlformats.org/presentationml/2006/ole">
            <mc:AlternateContent xmlns:mc="http://schemas.openxmlformats.org/markup-compatibility/2006">
              <mc:Choice xmlns:v="urn:schemas-microsoft-com:vml" Requires="v">
                <p:oleObj spid="_x0000_s988223" name="Equation" r:id="rId5" imgW="2768400" imgH="3022560" progId="Equation.DSMT4">
                  <p:embed/>
                </p:oleObj>
              </mc:Choice>
              <mc:Fallback>
                <p:oleObj name="Equation" r:id="rId5" imgW="2768400" imgH="3022560" progId="Equation.DSMT4">
                  <p:embed/>
                  <p:pic>
                    <p:nvPicPr>
                      <p:cNvPr id="0" name=""/>
                      <p:cNvPicPr>
                        <a:picLocks noChangeArrowheads="1"/>
                      </p:cNvPicPr>
                      <p:nvPr/>
                    </p:nvPicPr>
                    <p:blipFill>
                      <a:blip r:embed="rId6"/>
                      <a:srcRect/>
                      <a:stretch>
                        <a:fillRect/>
                      </a:stretch>
                    </p:blipFill>
                    <p:spPr bwMode="auto">
                      <a:xfrm>
                        <a:off x="4227513" y="1138238"/>
                        <a:ext cx="2768600" cy="304323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3" name="TextBox 2"/>
          <p:cNvSpPr txBox="1"/>
          <p:nvPr/>
        </p:nvSpPr>
        <p:spPr>
          <a:xfrm>
            <a:off x="4449163" y="3814994"/>
            <a:ext cx="4513606" cy="2123658"/>
          </a:xfrm>
          <a:prstGeom prst="rect">
            <a:avLst/>
          </a:prstGeom>
          <a:noFill/>
        </p:spPr>
        <p:txBody>
          <a:bodyPr wrap="square" rtlCol="0">
            <a:spAutoFit/>
          </a:bodyPr>
          <a:lstStyle/>
          <a:p>
            <a:r>
              <a:rPr lang="en-US" sz="2400" dirty="0" smtClean="0"/>
              <a:t>Viscous effects extend up to about 50x the Kolmogorov length scale.</a:t>
            </a:r>
          </a:p>
          <a:p>
            <a:r>
              <a:rPr lang="en-US" sz="2400" dirty="0" smtClean="0"/>
              <a:t>Energy is dissipated well before the eddies reach the Kolmogorov length scale</a:t>
            </a:r>
            <a:endParaRPr lang="en-US" sz="2400" dirty="0"/>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43988548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descr="MCED00214_0000[1]"/>
          <p:cNvPicPr>
            <a:picLocks noChangeAspect="1" noChangeArrowheads="1"/>
          </p:cNvPicPr>
          <p:nvPr/>
        </p:nvPicPr>
        <p:blipFill>
          <a:blip r:embed="rId4"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a:t>
            </a:r>
            <a:r>
              <a:rPr lang="en-US" sz="3600" dirty="0" smtClean="0"/>
              <a:t>is the cube root of the volume occupied (</a:t>
            </a:r>
            <a:r>
              <a:rPr lang="en-US" sz="3600" dirty="0" smtClean="0">
                <a:latin typeface="Symbol" pitchFamily="18" charset="2"/>
                <a:cs typeface="GreekC"/>
              </a:rPr>
              <a:t>L</a:t>
            </a:r>
            <a:r>
              <a:rPr lang="en-US" sz="3600" dirty="0">
                <a:cs typeface="GreekC"/>
              </a:rPr>
              <a:t>)</a:t>
            </a:r>
            <a:endParaRPr lang="en-US" sz="3600" dirty="0" smtClean="0"/>
          </a:p>
        </p:txBody>
      </p:sp>
      <p:sp>
        <p:nvSpPr>
          <p:cNvPr id="25606" name="Rectangle 3"/>
          <p:cNvSpPr>
            <a:spLocks noGrp="1" noChangeArrowheads="1"/>
          </p:cNvSpPr>
          <p:nvPr>
            <p:ph idx="1"/>
          </p:nvPr>
        </p:nvSpPr>
        <p:spPr>
          <a:xfrm>
            <a:off x="345989" y="1981200"/>
            <a:ext cx="6188161" cy="3670300"/>
          </a:xfrm>
        </p:spPr>
        <p:txBody>
          <a:bodyPr/>
          <a:lstStyle/>
          <a:p>
            <a:r>
              <a:rPr lang="en-US" dirty="0" smtClean="0"/>
              <a:t>The average volume of</a:t>
            </a:r>
            <a:br>
              <a:rPr lang="en-US" dirty="0" smtClean="0"/>
            </a:br>
            <a:r>
              <a:rPr lang="en-US" dirty="0" smtClean="0"/>
              <a:t>water “occupied” by a particle!</a:t>
            </a:r>
          </a:p>
          <a:p>
            <a:r>
              <a:rPr lang="en-US" dirty="0" smtClean="0"/>
              <a:t>Need to know number of particles per volume (</a:t>
            </a:r>
            <a:r>
              <a:rPr lang="en-US" i="1" dirty="0" err="1" smtClean="0"/>
              <a:t>n</a:t>
            </a:r>
            <a:r>
              <a:rPr lang="en-US" i="1" baseline="-25000" dirty="0" err="1"/>
              <a:t>P</a:t>
            </a:r>
            <a:r>
              <a:rPr lang="en-US" dirty="0" smtClean="0"/>
              <a:t>)</a:t>
            </a:r>
            <a:br>
              <a:rPr lang="en-US" dirty="0" smtClean="0"/>
            </a:br>
            <a:endParaRPr lang="en-US" dirty="0" smtClean="0"/>
          </a:p>
          <a:p>
            <a:pPr marL="0" indent="0">
              <a:buNone/>
            </a:pPr>
            <a:r>
              <a:rPr lang="en-US" dirty="0" smtClean="0"/>
              <a:t/>
            </a:r>
            <a:br>
              <a:rPr lang="en-US" dirty="0" smtClean="0"/>
            </a:br>
            <a:endParaRPr lang="en-US" sz="1100" dirty="0" smtClean="0"/>
          </a:p>
          <a:p>
            <a:r>
              <a:rPr lang="en-US" dirty="0" smtClean="0"/>
              <a:t>The number of flocs decreases as the flocs grow in size</a:t>
            </a:r>
          </a:p>
        </p:txBody>
      </p:sp>
      <p:sp>
        <p:nvSpPr>
          <p:cNvPr id="25612" name="AutoShape 1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descr="MCED00214_0000[1]"/>
          <p:cNvPicPr>
            <a:picLocks noChangeAspect="1" noChangeArrowheads="1"/>
          </p:cNvPicPr>
          <p:nvPr/>
        </p:nvPicPr>
        <p:blipFill>
          <a:blip r:embed="rId4"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graphicFrame>
        <p:nvGraphicFramePr>
          <p:cNvPr id="2" name="Object 1"/>
          <p:cNvGraphicFramePr>
            <a:graphicFrameLocks noChangeAspect="1"/>
          </p:cNvGraphicFramePr>
          <p:nvPr>
            <p:extLst>
              <p:ext uri="{D42A27DB-BD31-4B8C-83A1-F6EECF244321}">
                <p14:modId xmlns:p14="http://schemas.microsoft.com/office/powerpoint/2010/main" val="1334308976"/>
              </p:ext>
            </p:extLst>
          </p:nvPr>
        </p:nvGraphicFramePr>
        <p:xfrm>
          <a:off x="-4416721" y="818523"/>
          <a:ext cx="4114800" cy="6858000"/>
        </p:xfrm>
        <a:graphic>
          <a:graphicData uri="http://schemas.openxmlformats.org/presentationml/2006/ole">
            <mc:AlternateContent xmlns:mc="http://schemas.openxmlformats.org/markup-compatibility/2006">
              <mc:Choice xmlns:v="urn:schemas-microsoft-com:vml" Requires="v">
                <p:oleObj spid="_x0000_s993597" name="Equation" r:id="rId5" imgW="4089240" imgH="6858000" progId="Equation.DSMT4">
                  <p:embed/>
                </p:oleObj>
              </mc:Choice>
              <mc:Fallback>
                <p:oleObj name="Equation" r:id="rId5" imgW="4089240" imgH="6858000" progId="Equation.DSMT4">
                  <p:embed/>
                  <p:pic>
                    <p:nvPicPr>
                      <p:cNvPr id="0" name=""/>
                      <p:cNvPicPr>
                        <a:picLocks noChangeAspect="1" noChangeArrowheads="1"/>
                      </p:cNvPicPr>
                      <p:nvPr/>
                    </p:nvPicPr>
                    <p:blipFill>
                      <a:blip r:embed="rId6"/>
                      <a:srcRect/>
                      <a:stretch>
                        <a:fillRect/>
                      </a:stretch>
                    </p:blipFill>
                    <p:spPr bwMode="auto">
                      <a:xfrm>
                        <a:off x="-4416721" y="818523"/>
                        <a:ext cx="4114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4">
            <a:hlinkClick r:id="" action="ppaction://ole?verb=0"/>
          </p:cNvPr>
          <p:cNvGraphicFramePr>
            <a:graphicFrameLocks/>
          </p:cNvGraphicFramePr>
          <p:nvPr>
            <p:extLst>
              <p:ext uri="{D42A27DB-BD31-4B8C-83A1-F6EECF244321}">
                <p14:modId xmlns:p14="http://schemas.microsoft.com/office/powerpoint/2010/main" val="1041836752"/>
              </p:ext>
            </p:extLst>
          </p:nvPr>
        </p:nvGraphicFramePr>
        <p:xfrm>
          <a:off x="7277100" y="3205311"/>
          <a:ext cx="1016000" cy="893763"/>
        </p:xfrm>
        <a:graphic>
          <a:graphicData uri="http://schemas.openxmlformats.org/presentationml/2006/ole">
            <mc:AlternateContent xmlns:mc="http://schemas.openxmlformats.org/markup-compatibility/2006">
              <mc:Choice xmlns:v="urn:schemas-microsoft-com:vml" Requires="v">
                <p:oleObj spid="_x0000_s993598" name="Equation" r:id="rId7" imgW="1015920" imgH="888840" progId="Equation.DSMT4">
                  <p:embed/>
                </p:oleObj>
              </mc:Choice>
              <mc:Fallback>
                <p:oleObj name="Equation" r:id="rId7" imgW="1015920" imgH="888840" progId="Equation.DSMT4">
                  <p:embed/>
                  <p:pic>
                    <p:nvPicPr>
                      <p:cNvPr id="0" name=""/>
                      <p:cNvPicPr>
                        <a:picLocks noChangeArrowheads="1"/>
                      </p:cNvPicPr>
                      <p:nvPr/>
                    </p:nvPicPr>
                    <p:blipFill>
                      <a:blip r:embed="rId8"/>
                      <a:srcRect/>
                      <a:stretch>
                        <a:fillRect/>
                      </a:stretch>
                    </p:blipFill>
                    <p:spPr bwMode="auto">
                      <a:xfrm>
                        <a:off x="7277100" y="3205311"/>
                        <a:ext cx="1016000" cy="893763"/>
                      </a:xfrm>
                      <a:prstGeom prst="rect">
                        <a:avLst/>
                      </a:prstGeom>
                      <a:noFill/>
                      <a:ln>
                        <a:noFill/>
                      </a:ln>
                      <a:effectLs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375422155"/>
              </p:ext>
            </p:extLst>
          </p:nvPr>
        </p:nvGraphicFramePr>
        <p:xfrm>
          <a:off x="-3314035" y="-78119"/>
          <a:ext cx="2819400" cy="958850"/>
        </p:xfrm>
        <a:graphic>
          <a:graphicData uri="http://schemas.openxmlformats.org/presentationml/2006/ole">
            <mc:AlternateContent xmlns:mc="http://schemas.openxmlformats.org/markup-compatibility/2006">
              <mc:Choice xmlns:v="urn:schemas-microsoft-com:vml" Requires="v">
                <p:oleObj spid="_x0000_s993599" name="Equation" r:id="rId9" imgW="2819400" imgH="965200" progId="Equation.DSMT4">
                  <p:embed/>
                </p:oleObj>
              </mc:Choice>
              <mc:Fallback>
                <p:oleObj name="Equation" r:id="rId9" imgW="2819400" imgH="965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035" y="-78119"/>
                        <a:ext cx="28194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440889294"/>
              </p:ext>
            </p:extLst>
          </p:nvPr>
        </p:nvGraphicFramePr>
        <p:xfrm>
          <a:off x="6300788" y="5695950"/>
          <a:ext cx="2263775" cy="952500"/>
        </p:xfrm>
        <a:graphic>
          <a:graphicData uri="http://schemas.openxmlformats.org/presentationml/2006/ole">
            <mc:AlternateContent xmlns:mc="http://schemas.openxmlformats.org/markup-compatibility/2006">
              <mc:Choice xmlns:v="urn:schemas-microsoft-com:vml" Requires="v">
                <p:oleObj spid="_x0000_s993600" name="Equation" r:id="rId11" imgW="2247840" imgH="952200" progId="Equation.DSMT4">
                  <p:embed/>
                </p:oleObj>
              </mc:Choice>
              <mc:Fallback>
                <p:oleObj name="Equation" r:id="rId11" imgW="2247840" imgH="952200" progId="Equation.DSMT4">
                  <p:embed/>
                  <p:pic>
                    <p:nvPicPr>
                      <p:cNvPr id="0" name=""/>
                      <p:cNvPicPr>
                        <a:picLocks noChangeAspect="1" noChangeArrowheads="1"/>
                      </p:cNvPicPr>
                      <p:nvPr/>
                    </p:nvPicPr>
                    <p:blipFill>
                      <a:blip r:embed="rId12"/>
                      <a:srcRect/>
                      <a:stretch>
                        <a:fillRect/>
                      </a:stretch>
                    </p:blipFill>
                    <p:spPr bwMode="auto">
                      <a:xfrm>
                        <a:off x="6300788" y="5695950"/>
                        <a:ext cx="22637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155085760"/>
              </p:ext>
            </p:extLst>
          </p:nvPr>
        </p:nvGraphicFramePr>
        <p:xfrm>
          <a:off x="2714238" y="4300578"/>
          <a:ext cx="2659063" cy="800100"/>
        </p:xfrm>
        <a:graphic>
          <a:graphicData uri="http://schemas.openxmlformats.org/presentationml/2006/ole">
            <mc:AlternateContent xmlns:mc="http://schemas.openxmlformats.org/markup-compatibility/2006">
              <mc:Choice xmlns:v="urn:schemas-microsoft-com:vml" Requires="v">
                <p:oleObj spid="_x0000_s993601" name="Equation" r:id="rId13" imgW="2641320" imgH="799920" progId="Equation.DSMT4">
                  <p:embed/>
                </p:oleObj>
              </mc:Choice>
              <mc:Fallback>
                <p:oleObj name="Equation" r:id="rId13" imgW="2641320" imgH="799920" progId="Equation.DSMT4">
                  <p:embed/>
                  <p:pic>
                    <p:nvPicPr>
                      <p:cNvPr id="0" name=""/>
                      <p:cNvPicPr>
                        <a:picLocks noChangeAspect="1" noChangeArrowheads="1"/>
                      </p:cNvPicPr>
                      <p:nvPr/>
                    </p:nvPicPr>
                    <p:blipFill>
                      <a:blip r:embed="rId14"/>
                      <a:srcRect/>
                      <a:stretch>
                        <a:fillRect/>
                      </a:stretch>
                    </p:blipFill>
                    <p:spPr bwMode="auto">
                      <a:xfrm>
                        <a:off x="2714238" y="4300578"/>
                        <a:ext cx="26590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4">
            <a:hlinkClick r:id="" action="ppaction://ole?verb=0"/>
          </p:cNvPr>
          <p:cNvGraphicFramePr>
            <a:graphicFrameLocks/>
          </p:cNvGraphicFramePr>
          <p:nvPr>
            <p:extLst>
              <p:ext uri="{D42A27DB-BD31-4B8C-83A1-F6EECF244321}">
                <p14:modId xmlns:p14="http://schemas.microsoft.com/office/powerpoint/2010/main" val="206619730"/>
              </p:ext>
            </p:extLst>
          </p:nvPr>
        </p:nvGraphicFramePr>
        <p:xfrm>
          <a:off x="6707188" y="4079875"/>
          <a:ext cx="2006600" cy="1071563"/>
        </p:xfrm>
        <a:graphic>
          <a:graphicData uri="http://schemas.openxmlformats.org/presentationml/2006/ole">
            <mc:AlternateContent xmlns:mc="http://schemas.openxmlformats.org/markup-compatibility/2006">
              <mc:Choice xmlns:v="urn:schemas-microsoft-com:vml" Requires="v">
                <p:oleObj spid="_x0000_s993602" name="Equation" r:id="rId15" imgW="2006280" imgH="1066680" progId="Equation.DSMT4">
                  <p:embed/>
                </p:oleObj>
              </mc:Choice>
              <mc:Fallback>
                <p:oleObj name="Equation" r:id="rId15" imgW="2006280" imgH="1066680" progId="Equation.DSMT4">
                  <p:embed/>
                  <p:pic>
                    <p:nvPicPr>
                      <p:cNvPr id="0" name=""/>
                      <p:cNvPicPr>
                        <a:picLocks noChangeArrowheads="1"/>
                      </p:cNvPicPr>
                      <p:nvPr/>
                    </p:nvPicPr>
                    <p:blipFill>
                      <a:blip r:embed="rId16"/>
                      <a:srcRect/>
                      <a:stretch>
                        <a:fillRect/>
                      </a:stretch>
                    </p:blipFill>
                    <p:spPr bwMode="auto">
                      <a:xfrm>
                        <a:off x="6707188" y="4079875"/>
                        <a:ext cx="2006600" cy="1071563"/>
                      </a:xfrm>
                      <a:prstGeom prst="rect">
                        <a:avLst/>
                      </a:prstGeom>
                      <a:noFill/>
                      <a:ln>
                        <a:noFill/>
                      </a:ln>
                      <a:effectLs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865544085"/>
              </p:ext>
            </p:extLst>
          </p:nvPr>
        </p:nvGraphicFramePr>
        <p:xfrm>
          <a:off x="287323" y="4280301"/>
          <a:ext cx="1265238" cy="736600"/>
        </p:xfrm>
        <a:graphic>
          <a:graphicData uri="http://schemas.openxmlformats.org/presentationml/2006/ole">
            <mc:AlternateContent xmlns:mc="http://schemas.openxmlformats.org/markup-compatibility/2006">
              <mc:Choice xmlns:v="urn:schemas-microsoft-com:vml" Requires="v">
                <p:oleObj spid="_x0000_s993603" name="Equation" r:id="rId17" imgW="1257120" imgH="736560" progId="Equation.DSMT4">
                  <p:embed/>
                </p:oleObj>
              </mc:Choice>
              <mc:Fallback>
                <p:oleObj name="Equation" r:id="rId17" imgW="1257120" imgH="736560" progId="Equation.DSMT4">
                  <p:embed/>
                  <p:pic>
                    <p:nvPicPr>
                      <p:cNvPr id="0" name=""/>
                      <p:cNvPicPr>
                        <a:picLocks noChangeAspect="1" noChangeArrowheads="1"/>
                      </p:cNvPicPr>
                      <p:nvPr/>
                    </p:nvPicPr>
                    <p:blipFill>
                      <a:blip r:embed="rId18"/>
                      <a:srcRect/>
                      <a:stretch>
                        <a:fillRect/>
                      </a:stretch>
                    </p:blipFill>
                    <p:spPr bwMode="auto">
                      <a:xfrm>
                        <a:off x="287323" y="4280301"/>
                        <a:ext cx="12652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78614702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Hypothesis</a:t>
            </a:r>
            <a:r>
              <a:rPr lang="en-US" dirty="0" smtClean="0"/>
              <a:t>: Energy Dissipation Rate for </a:t>
            </a:r>
            <a:r>
              <a:rPr lang="en-US" dirty="0" err="1" smtClean="0"/>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smtClean="0"/>
              <a:t>If the inner viscous length scale is large compared with the distance between particles, then distribution of nanoparticles between particles may be non-uniform </a:t>
            </a:r>
          </a:p>
          <a:p>
            <a:r>
              <a:rPr lang="en-US" dirty="0" smtClean="0"/>
              <a:t>Set energy dissipation rate to make inner viscous length scale less than separation distance between particles</a:t>
            </a:r>
            <a:endParaRPr lang="en-US" dirty="0"/>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4153306222"/>
              </p:ext>
            </p:extLst>
          </p:nvPr>
        </p:nvGraphicFramePr>
        <p:xfrm>
          <a:off x="6148757" y="1573513"/>
          <a:ext cx="2905125" cy="1054100"/>
        </p:xfrm>
        <a:graphic>
          <a:graphicData uri="http://schemas.openxmlformats.org/presentationml/2006/ole">
            <mc:AlternateContent xmlns:mc="http://schemas.openxmlformats.org/markup-compatibility/2006">
              <mc:Choice xmlns:v="urn:schemas-microsoft-com:vml" Requires="v">
                <p:oleObj spid="_x0000_s994451" name="Equation" r:id="rId3" imgW="2908080" imgH="1054080" progId="Equation.DSMT4">
                  <p:embed/>
                </p:oleObj>
              </mc:Choice>
              <mc:Fallback>
                <p:oleObj name="Equation" r:id="rId3" imgW="2908080" imgH="1054080" progId="Equation.DSMT4">
                  <p:embed/>
                  <p:pic>
                    <p:nvPicPr>
                      <p:cNvPr id="0" name=""/>
                      <p:cNvPicPr>
                        <a:picLocks noChangeArrowheads="1"/>
                      </p:cNvPicPr>
                      <p:nvPr/>
                    </p:nvPicPr>
                    <p:blipFill>
                      <a:blip r:embed="rId4"/>
                      <a:srcRect/>
                      <a:stretch>
                        <a:fillRect/>
                      </a:stretch>
                    </p:blipFill>
                    <p:spPr bwMode="auto">
                      <a:xfrm>
                        <a:off x="6148757" y="1573513"/>
                        <a:ext cx="2905125"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2529376634"/>
              </p:ext>
            </p:extLst>
          </p:nvPr>
        </p:nvGraphicFramePr>
        <p:xfrm>
          <a:off x="6854825" y="2655888"/>
          <a:ext cx="2171700" cy="1009650"/>
        </p:xfrm>
        <a:graphic>
          <a:graphicData uri="http://schemas.openxmlformats.org/presentationml/2006/ole">
            <mc:AlternateContent xmlns:mc="http://schemas.openxmlformats.org/markup-compatibility/2006">
              <mc:Choice xmlns:v="urn:schemas-microsoft-com:vml" Requires="v">
                <p:oleObj spid="_x0000_s994452" name="Equation" r:id="rId5" imgW="2171520" imgH="1002960" progId="Equation.DSMT4">
                  <p:embed/>
                </p:oleObj>
              </mc:Choice>
              <mc:Fallback>
                <p:oleObj name="Equation" r:id="rId5" imgW="2171520" imgH="1002960" progId="Equation.DSMT4">
                  <p:embed/>
                  <p:pic>
                    <p:nvPicPr>
                      <p:cNvPr id="0" name=""/>
                      <p:cNvPicPr>
                        <a:picLocks noChangeArrowheads="1"/>
                      </p:cNvPicPr>
                      <p:nvPr/>
                    </p:nvPicPr>
                    <p:blipFill>
                      <a:blip r:embed="rId6"/>
                      <a:srcRect/>
                      <a:stretch>
                        <a:fillRect/>
                      </a:stretch>
                    </p:blipFill>
                    <p:spPr bwMode="auto">
                      <a:xfrm>
                        <a:off x="6854825" y="2655888"/>
                        <a:ext cx="2171700" cy="10096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graphicFrame>
        <p:nvGraphicFramePr>
          <p:cNvPr id="1091" name="Object 1090">
            <a:hlinkClick r:id="" action="ppaction://ole?verb=0"/>
          </p:cNvPr>
          <p:cNvGraphicFramePr>
            <a:graphicFrameLocks/>
          </p:cNvGraphicFramePr>
          <p:nvPr>
            <p:extLst>
              <p:ext uri="{D42A27DB-BD31-4B8C-83A1-F6EECF244321}">
                <p14:modId xmlns:p14="http://schemas.microsoft.com/office/powerpoint/2010/main" val="1617762921"/>
              </p:ext>
            </p:extLst>
          </p:nvPr>
        </p:nvGraphicFramePr>
        <p:xfrm>
          <a:off x="6284303" y="4472114"/>
          <a:ext cx="4857750" cy="2209800"/>
        </p:xfrm>
        <a:graphic>
          <a:graphicData uri="http://schemas.openxmlformats.org/presentationml/2006/ole">
            <mc:AlternateContent xmlns:mc="http://schemas.openxmlformats.org/markup-compatibility/2006">
              <mc:Choice xmlns:v="urn:schemas-microsoft-com:vml" Requires="v">
                <p:oleObj spid="_x0000_s994453" name="Equation" r:id="rId7" imgW="4863960" imgH="2209680" progId="Equation.DSMT4">
                  <p:embed/>
                </p:oleObj>
              </mc:Choice>
              <mc:Fallback>
                <p:oleObj name="Equation" r:id="rId7" imgW="4863960" imgH="2209680" progId="Equation.DSMT4">
                  <p:embed/>
                  <p:pic>
                    <p:nvPicPr>
                      <p:cNvPr id="0" name=""/>
                      <p:cNvPicPr>
                        <a:picLocks noChangeArrowheads="1"/>
                      </p:cNvPicPr>
                      <p:nvPr/>
                    </p:nvPicPr>
                    <p:blipFill>
                      <a:blip r:embed="rId8"/>
                      <a:srcRect/>
                      <a:stretch>
                        <a:fillRect/>
                      </a:stretch>
                    </p:blipFill>
                    <p:spPr bwMode="auto">
                      <a:xfrm>
                        <a:off x="6284303" y="4472114"/>
                        <a:ext cx="48577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8077340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nanoparticle attachment time</a:t>
            </a:r>
            <a:endParaRPr lang="en-US" dirty="0"/>
          </a:p>
        </p:txBody>
      </p:sp>
      <p:sp>
        <p:nvSpPr>
          <p:cNvPr id="3" name="Content Placeholder 2"/>
          <p:cNvSpPr>
            <a:spLocks noGrp="1"/>
          </p:cNvSpPr>
          <p:nvPr>
            <p:ph idx="1"/>
          </p:nvPr>
        </p:nvSpPr>
        <p:spPr/>
        <p:txBody>
          <a:bodyPr/>
          <a:lstStyle/>
          <a:p>
            <a:r>
              <a:rPr lang="en-US" dirty="0" smtClean="0"/>
              <a:t>The following is a very preliminary estimate of the time required for attachment of the nanoparticles to the clay particles</a:t>
            </a:r>
          </a:p>
          <a:p>
            <a:r>
              <a:rPr lang="en-US" dirty="0" smtClean="0"/>
              <a:t>This analysis includes multiple simplifying assumptions and there is a reasonable possibility that some of those assumptions are wrong</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smtClean="0"/>
              <a:t>How much water is cleared of nanoparticles by a clay particle?</a:t>
            </a:r>
          </a:p>
        </p:txBody>
      </p:sp>
      <p:sp>
        <p:nvSpPr>
          <p:cNvPr id="24585" name="Rectangle 3"/>
          <p:cNvSpPr>
            <a:spLocks noGrp="1" noChangeArrowheads="1"/>
          </p:cNvSpPr>
          <p:nvPr>
            <p:ph idx="1"/>
          </p:nvPr>
        </p:nvSpPr>
        <p:spPr/>
        <p:txBody>
          <a:bodyPr/>
          <a:lstStyle/>
          <a:p>
            <a:r>
              <a:rPr lang="en-US" dirty="0" smtClean="0"/>
              <a:t>Volume cleared is proportional to a collision area defined by a ring around the clay particle with width of the diameter of the nanoparticle diffusion band</a:t>
            </a:r>
          </a:p>
          <a:p>
            <a:r>
              <a:rPr lang="en-US" dirty="0" smtClean="0"/>
              <a:t>Volume cleared is proportional to time</a:t>
            </a:r>
          </a:p>
          <a:p>
            <a:r>
              <a:rPr lang="en-US" dirty="0" smtClean="0"/>
              <a:t>Volume cleared is proportional to the relative velocity between clay and nanoparticles</a:t>
            </a:r>
          </a:p>
          <a:p>
            <a:endParaRPr lang="en-US" dirty="0" smtClean="0"/>
          </a:p>
        </p:txBody>
      </p:sp>
      <p:graphicFrame>
        <p:nvGraphicFramePr>
          <p:cNvPr id="196614" name="Object 6">
            <a:hlinkClick r:id="" action="ppaction://ole?verb=0"/>
          </p:cNvPr>
          <p:cNvGraphicFramePr>
            <a:graphicFrameLocks/>
          </p:cNvGraphicFramePr>
          <p:nvPr>
            <p:extLst>
              <p:ext uri="{D42A27DB-BD31-4B8C-83A1-F6EECF244321}">
                <p14:modId xmlns:p14="http://schemas.microsoft.com/office/powerpoint/2010/main" val="1479454644"/>
              </p:ext>
            </p:extLst>
          </p:nvPr>
        </p:nvGraphicFramePr>
        <p:xfrm>
          <a:off x="703263" y="6022975"/>
          <a:ext cx="3375025" cy="488950"/>
        </p:xfrm>
        <a:graphic>
          <a:graphicData uri="http://schemas.openxmlformats.org/presentationml/2006/ole">
            <mc:AlternateContent xmlns:mc="http://schemas.openxmlformats.org/markup-compatibility/2006">
              <mc:Choice xmlns:v="urn:schemas-microsoft-com:vml" Requires="v">
                <p:oleObj spid="_x0000_s998522" name="Equation" r:id="rId4" imgW="2920680" imgH="419040" progId="Equation.DSMT4">
                  <p:embed/>
                </p:oleObj>
              </mc:Choice>
              <mc:Fallback>
                <p:oleObj name="Equation" r:id="rId4" imgW="2920680" imgH="419040" progId="Equation.DSMT4">
                  <p:embed/>
                  <p:pic>
                    <p:nvPicPr>
                      <p:cNvPr id="0" name=""/>
                      <p:cNvPicPr>
                        <a:picLocks noChangeArrowheads="1"/>
                      </p:cNvPicPr>
                      <p:nvPr/>
                    </p:nvPicPr>
                    <p:blipFill>
                      <a:blip r:embed="rId5"/>
                      <a:srcRect/>
                      <a:stretch>
                        <a:fillRect/>
                      </a:stretch>
                    </p:blipFill>
                    <p:spPr bwMode="auto">
                      <a:xfrm>
                        <a:off x="703263" y="6022975"/>
                        <a:ext cx="3375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196615" name="Object 7">
            <a:hlinkClick r:id="" action="ppaction://ole?verb=0"/>
          </p:cNvPr>
          <p:cNvGraphicFramePr>
            <a:graphicFrameLocks/>
          </p:cNvGraphicFramePr>
          <p:nvPr>
            <p:extLst>
              <p:ext uri="{D42A27DB-BD31-4B8C-83A1-F6EECF244321}">
                <p14:modId xmlns:p14="http://schemas.microsoft.com/office/powerpoint/2010/main" val="3095291362"/>
              </p:ext>
            </p:extLst>
          </p:nvPr>
        </p:nvGraphicFramePr>
        <p:xfrm>
          <a:off x="6858000" y="3124200"/>
          <a:ext cx="2016125" cy="468312"/>
        </p:xfrm>
        <a:graphic>
          <a:graphicData uri="http://schemas.openxmlformats.org/presentationml/2006/ole">
            <mc:AlternateContent xmlns:mc="http://schemas.openxmlformats.org/markup-compatibility/2006">
              <mc:Choice xmlns:v="urn:schemas-microsoft-com:vml" Requires="v">
                <p:oleObj spid="_x0000_s998523" name="Equation" r:id="rId6" imgW="1688760" imgH="419040" progId="Equation.DSMT4">
                  <p:embed/>
                </p:oleObj>
              </mc:Choice>
              <mc:Fallback>
                <p:oleObj name="Equation" r:id="rId6" imgW="1688760" imgH="419040" progId="Equation.DSMT4">
                  <p:embed/>
                  <p:pic>
                    <p:nvPicPr>
                      <p:cNvPr id="0" name=""/>
                      <p:cNvPicPr>
                        <a:picLocks noChangeArrowheads="1"/>
                      </p:cNvPicPr>
                      <p:nvPr/>
                    </p:nvPicPr>
                    <p:blipFill>
                      <a:blip r:embed="rId7"/>
                      <a:srcRect/>
                      <a:stretch>
                        <a:fillRect/>
                      </a:stretch>
                    </p:blipFill>
                    <p:spPr bwMode="auto">
                      <a:xfrm>
                        <a:off x="6858000" y="3124200"/>
                        <a:ext cx="201612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196616" name="Object 8">
            <a:hlinkClick r:id="" action="ppaction://ole?verb=0"/>
          </p:cNvPr>
          <p:cNvGraphicFramePr>
            <a:graphicFrameLocks/>
          </p:cNvGraphicFramePr>
          <p:nvPr>
            <p:extLst>
              <p:ext uri="{D42A27DB-BD31-4B8C-83A1-F6EECF244321}">
                <p14:modId xmlns:p14="http://schemas.microsoft.com/office/powerpoint/2010/main" val="3681902542"/>
              </p:ext>
            </p:extLst>
          </p:nvPr>
        </p:nvGraphicFramePr>
        <p:xfrm>
          <a:off x="8077200" y="3810000"/>
          <a:ext cx="526964" cy="368790"/>
        </p:xfrm>
        <a:graphic>
          <a:graphicData uri="http://schemas.openxmlformats.org/presentationml/2006/ole">
            <mc:AlternateContent xmlns:mc="http://schemas.openxmlformats.org/markup-compatibility/2006">
              <mc:Choice xmlns:v="urn:schemas-microsoft-com:vml" Requires="v">
                <p:oleObj spid="_x0000_s998524" name="Equation" r:id="rId8" imgW="406080" imgH="241200" progId="Equation.DSMT4">
                  <p:embed/>
                </p:oleObj>
              </mc:Choice>
              <mc:Fallback>
                <p:oleObj name="Equation" r:id="rId8" imgW="406080" imgH="241200" progId="Equation.DSMT4">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200" y="3810000"/>
                        <a:ext cx="526964" cy="36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196617" name="Object 9"/>
          <p:cNvGraphicFramePr>
            <a:graphicFrameLocks noChangeAspect="1"/>
          </p:cNvGraphicFramePr>
          <p:nvPr>
            <p:extLst>
              <p:ext uri="{D42A27DB-BD31-4B8C-83A1-F6EECF244321}">
                <p14:modId xmlns:p14="http://schemas.microsoft.com/office/powerpoint/2010/main" val="1165336727"/>
              </p:ext>
            </p:extLst>
          </p:nvPr>
        </p:nvGraphicFramePr>
        <p:xfrm>
          <a:off x="7924800" y="4668447"/>
          <a:ext cx="663696" cy="473624"/>
        </p:xfrm>
        <a:graphic>
          <a:graphicData uri="http://schemas.openxmlformats.org/presentationml/2006/ole">
            <mc:AlternateContent xmlns:mc="http://schemas.openxmlformats.org/markup-compatibility/2006">
              <mc:Choice xmlns:v="urn:schemas-microsoft-com:vml" Requires="v">
                <p:oleObj spid="_x0000_s998525" name="Equation" r:id="rId10" imgW="533160" imgH="380880" progId="Equation.DSMT4">
                  <p:embed/>
                </p:oleObj>
              </mc:Choice>
              <mc:Fallback>
                <p:oleObj name="Equation" r:id="rId10" imgW="533160" imgH="3808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4800" y="4668447"/>
                        <a:ext cx="663696" cy="4736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Oval 17"/>
          <p:cNvSpPr>
            <a:spLocks noChangeAspect="1"/>
          </p:cNvSpPr>
          <p:nvPr/>
        </p:nvSpPr>
        <p:spPr>
          <a:xfrm rot="5400000">
            <a:off x="6006578" y="5394386"/>
            <a:ext cx="1219202" cy="1245642"/>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6147095" y="540626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6491558" y="53196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7061495" y="563486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flipH="1" flipV="1">
            <a:off x="5931716" y="60021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rot="5400000" flipH="1" flipV="1">
            <a:off x="6044453" y="639946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rot="5400000" flipH="1" flipV="1">
            <a:off x="6617516" y="656382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rot="5400000" flipH="1" flipV="1">
            <a:off x="7124474" y="627617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6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6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smtClean="0"/>
              <a:t>Use dimensional analysis to get a relative velocity</a:t>
            </a:r>
          </a:p>
        </p:txBody>
      </p:sp>
      <p:graphicFrame>
        <p:nvGraphicFramePr>
          <p:cNvPr id="15362" name="Object 3"/>
          <p:cNvGraphicFramePr>
            <a:graphicFrameLocks noChangeAspect="1"/>
          </p:cNvGraphicFramePr>
          <p:nvPr>
            <p:extLst>
              <p:ext uri="{D42A27DB-BD31-4B8C-83A1-F6EECF244321}">
                <p14:modId xmlns:p14="http://schemas.microsoft.com/office/powerpoint/2010/main" val="3801533793"/>
              </p:ext>
            </p:extLst>
          </p:nvPr>
        </p:nvGraphicFramePr>
        <p:xfrm>
          <a:off x="1340798" y="6149923"/>
          <a:ext cx="857250" cy="666630"/>
        </p:xfrm>
        <a:graphic>
          <a:graphicData uri="http://schemas.openxmlformats.org/presentationml/2006/ole">
            <mc:AlternateContent xmlns:mc="http://schemas.openxmlformats.org/markup-compatibility/2006">
              <mc:Choice xmlns:v="urn:schemas-microsoft-com:vml" Requires="v">
                <p:oleObj spid="_x0000_s999666" name="Equation" r:id="rId4" imgW="1143000" imgH="888840" progId="Equation.DSMT4">
                  <p:embed/>
                </p:oleObj>
              </mc:Choice>
              <mc:Fallback>
                <p:oleObj name="Equation" r:id="rId4" imgW="1143000" imgH="888840" progId="Equation.DSMT4">
                  <p:embed/>
                  <p:pic>
                    <p:nvPicPr>
                      <p:cNvPr id="0" name=""/>
                      <p:cNvPicPr>
                        <a:picLocks noChangeAspect="1" noChangeArrowheads="1"/>
                      </p:cNvPicPr>
                      <p:nvPr/>
                    </p:nvPicPr>
                    <p:blipFill>
                      <a:blip r:embed="rId5"/>
                      <a:srcRect/>
                      <a:stretch>
                        <a:fillRect/>
                      </a:stretch>
                    </p:blipFill>
                    <p:spPr bwMode="auto">
                      <a:xfrm>
                        <a:off x="1340798" y="6149923"/>
                        <a:ext cx="857250" cy="6666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a:t>
            </a:r>
            <a:r>
              <a:rPr lang="en-US" dirty="0" smtClean="0"/>
              <a:t>dominated collisions with </a:t>
            </a:r>
            <a:endParaRPr lang="en-US" dirty="0"/>
          </a:p>
        </p:txBody>
      </p:sp>
      <p:graphicFrame>
        <p:nvGraphicFramePr>
          <p:cNvPr id="15367" name="Object 10"/>
          <p:cNvGraphicFramePr>
            <a:graphicFrameLocks noChangeAspect="1"/>
          </p:cNvGraphicFramePr>
          <p:nvPr>
            <p:extLst>
              <p:ext uri="{D42A27DB-BD31-4B8C-83A1-F6EECF244321}">
                <p14:modId xmlns:p14="http://schemas.microsoft.com/office/powerpoint/2010/main" val="2450047887"/>
              </p:ext>
            </p:extLst>
          </p:nvPr>
        </p:nvGraphicFramePr>
        <p:xfrm>
          <a:off x="244475" y="2662238"/>
          <a:ext cx="2209800" cy="508000"/>
        </p:xfrm>
        <a:graphic>
          <a:graphicData uri="http://schemas.openxmlformats.org/presentationml/2006/ole">
            <mc:AlternateContent xmlns:mc="http://schemas.openxmlformats.org/markup-compatibility/2006">
              <mc:Choice xmlns:v="urn:schemas-microsoft-com:vml" Requires="v">
                <p:oleObj spid="_x0000_s999667" name="Equation" r:id="rId6" imgW="2209680" imgH="507960" progId="Equation.DSMT4">
                  <p:embed/>
                </p:oleObj>
              </mc:Choice>
              <mc:Fallback>
                <p:oleObj name="Equation" r:id="rId6" imgW="2209680" imgH="507960" progId="Equation.DSMT4">
                  <p:embed/>
                  <p:pic>
                    <p:nvPicPr>
                      <p:cNvPr id="0" name=""/>
                      <p:cNvPicPr>
                        <a:picLocks noChangeAspect="1" noChangeArrowheads="1"/>
                      </p:cNvPicPr>
                      <p:nvPr/>
                    </p:nvPicPr>
                    <p:blipFill>
                      <a:blip r:embed="rId7"/>
                      <a:srcRect/>
                      <a:stretch>
                        <a:fillRect/>
                      </a:stretch>
                    </p:blipFill>
                    <p:spPr bwMode="auto">
                      <a:xfrm>
                        <a:off x="244475" y="2662238"/>
                        <a:ext cx="2209800" cy="50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8" name="Object 11"/>
          <p:cNvGraphicFramePr>
            <a:graphicFrameLocks noChangeAspect="1"/>
          </p:cNvGraphicFramePr>
          <p:nvPr>
            <p:extLst>
              <p:ext uri="{D42A27DB-BD31-4B8C-83A1-F6EECF244321}">
                <p14:modId xmlns:p14="http://schemas.microsoft.com/office/powerpoint/2010/main" val="2782641081"/>
              </p:ext>
            </p:extLst>
          </p:nvPr>
        </p:nvGraphicFramePr>
        <p:xfrm>
          <a:off x="304800" y="4219575"/>
          <a:ext cx="1625600" cy="825500"/>
        </p:xfrm>
        <a:graphic>
          <a:graphicData uri="http://schemas.openxmlformats.org/presentationml/2006/ole">
            <mc:AlternateContent xmlns:mc="http://schemas.openxmlformats.org/markup-compatibility/2006">
              <mc:Choice xmlns:v="urn:schemas-microsoft-com:vml" Requires="v">
                <p:oleObj spid="_x0000_s999668" name="Equation" r:id="rId8" imgW="1625400" imgH="825480" progId="Equation.DSMT4">
                  <p:embed/>
                </p:oleObj>
              </mc:Choice>
              <mc:Fallback>
                <p:oleObj name="Equation" r:id="rId8" imgW="1625400" imgH="825480" progId="Equation.DSMT4">
                  <p:embed/>
                  <p:pic>
                    <p:nvPicPr>
                      <p:cNvPr id="0" name=""/>
                      <p:cNvPicPr>
                        <a:picLocks noChangeAspect="1" noChangeArrowheads="1"/>
                      </p:cNvPicPr>
                      <p:nvPr/>
                    </p:nvPicPr>
                    <p:blipFill>
                      <a:blip r:embed="rId9"/>
                      <a:srcRect/>
                      <a:stretch>
                        <a:fillRect/>
                      </a:stretch>
                    </p:blipFill>
                    <p:spPr bwMode="auto">
                      <a:xfrm>
                        <a:off x="304800" y="4219575"/>
                        <a:ext cx="1625600" cy="825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9" name="Object 12"/>
          <p:cNvGraphicFramePr>
            <a:graphicFrameLocks noChangeAspect="1"/>
          </p:cNvGraphicFramePr>
          <p:nvPr>
            <p:extLst>
              <p:ext uri="{D42A27DB-BD31-4B8C-83A1-F6EECF244321}">
                <p14:modId xmlns:p14="http://schemas.microsoft.com/office/powerpoint/2010/main" val="2028005191"/>
              </p:ext>
            </p:extLst>
          </p:nvPr>
        </p:nvGraphicFramePr>
        <p:xfrm>
          <a:off x="2349794" y="6149923"/>
          <a:ext cx="828630" cy="666630"/>
        </p:xfrm>
        <a:graphic>
          <a:graphicData uri="http://schemas.openxmlformats.org/presentationml/2006/ole">
            <mc:AlternateContent xmlns:mc="http://schemas.openxmlformats.org/markup-compatibility/2006">
              <mc:Choice xmlns:v="urn:schemas-microsoft-com:vml" Requires="v">
                <p:oleObj spid="_x0000_s999669" name="Equation" r:id="rId10" imgW="1104840" imgH="888840" progId="Equation.DSMT4">
                  <p:embed/>
                </p:oleObj>
              </mc:Choice>
              <mc:Fallback>
                <p:oleObj name="Equation" r:id="rId10" imgW="1104840" imgH="888840" progId="Equation.DSMT4">
                  <p:embed/>
                  <p:pic>
                    <p:nvPicPr>
                      <p:cNvPr id="0" name=""/>
                      <p:cNvPicPr>
                        <a:picLocks noChangeAspect="1" noChangeArrowheads="1"/>
                      </p:cNvPicPr>
                      <p:nvPr/>
                    </p:nvPicPr>
                    <p:blipFill>
                      <a:blip r:embed="rId11"/>
                      <a:srcRect/>
                      <a:stretch>
                        <a:fillRect/>
                      </a:stretch>
                    </p:blipFill>
                    <p:spPr bwMode="auto">
                      <a:xfrm>
                        <a:off x="2349794" y="6149923"/>
                        <a:ext cx="828630" cy="6666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0" name="Object 13"/>
          <p:cNvGraphicFramePr>
            <a:graphicFrameLocks noChangeAspect="1"/>
          </p:cNvGraphicFramePr>
          <p:nvPr>
            <p:extLst>
              <p:ext uri="{D42A27DB-BD31-4B8C-83A1-F6EECF244321}">
                <p14:modId xmlns:p14="http://schemas.microsoft.com/office/powerpoint/2010/main" val="819817752"/>
              </p:ext>
            </p:extLst>
          </p:nvPr>
        </p:nvGraphicFramePr>
        <p:xfrm>
          <a:off x="219075" y="3586163"/>
          <a:ext cx="2082800" cy="444500"/>
        </p:xfrm>
        <a:graphic>
          <a:graphicData uri="http://schemas.openxmlformats.org/presentationml/2006/ole">
            <mc:AlternateContent xmlns:mc="http://schemas.openxmlformats.org/markup-compatibility/2006">
              <mc:Choice xmlns:v="urn:schemas-microsoft-com:vml" Requires="v">
                <p:oleObj spid="_x0000_s999670" name="Equation" r:id="rId12" imgW="2082600" imgH="444240" progId="Equation.DSMT4">
                  <p:embed/>
                </p:oleObj>
              </mc:Choice>
              <mc:Fallback>
                <p:oleObj name="Equation" r:id="rId12" imgW="2082600" imgH="444240" progId="Equation.DSMT4">
                  <p:embed/>
                  <p:pic>
                    <p:nvPicPr>
                      <p:cNvPr id="0" name=""/>
                      <p:cNvPicPr>
                        <a:picLocks noChangeAspect="1" noChangeArrowheads="1"/>
                      </p:cNvPicPr>
                      <p:nvPr/>
                    </p:nvPicPr>
                    <p:blipFill>
                      <a:blip r:embed="rId13"/>
                      <a:srcRect/>
                      <a:stretch>
                        <a:fillRect/>
                      </a:stretch>
                    </p:blipFill>
                    <p:spPr bwMode="auto">
                      <a:xfrm>
                        <a:off x="219075" y="3586163"/>
                        <a:ext cx="2082800" cy="444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4" name="Text Box 14"/>
          <p:cNvSpPr txBox="1">
            <a:spLocks noChangeArrowheads="1"/>
          </p:cNvSpPr>
          <p:nvPr/>
        </p:nvSpPr>
        <p:spPr bwMode="auto">
          <a:xfrm>
            <a:off x="251522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smtClean="0"/>
              <a:t>Confirmation of </a:t>
            </a:r>
            <a:r>
              <a:rPr lang="en-US" dirty="0"/>
              <a:t>the G </a:t>
            </a:r>
            <a:r>
              <a:rPr lang="en-US" dirty="0" smtClean="0"/>
              <a:t>notation for particle collisions</a:t>
            </a:r>
            <a:endParaRPr lang="en-US" dirty="0"/>
          </a:p>
        </p:txBody>
      </p:sp>
      <p:sp>
        <p:nvSpPr>
          <p:cNvPr id="15377" name="Line 17"/>
          <p:cNvSpPr>
            <a:spLocks noChangeShapeType="1"/>
          </p:cNvSpPr>
          <p:nvPr/>
        </p:nvSpPr>
        <p:spPr bwMode="auto">
          <a:xfrm flipH="1">
            <a:off x="219360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739980670"/>
              </p:ext>
            </p:extLst>
          </p:nvPr>
        </p:nvGraphicFramePr>
        <p:xfrm>
          <a:off x="7593013" y="85725"/>
          <a:ext cx="1016000" cy="893763"/>
        </p:xfrm>
        <a:graphic>
          <a:graphicData uri="http://schemas.openxmlformats.org/presentationml/2006/ole">
            <mc:AlternateContent xmlns:mc="http://schemas.openxmlformats.org/markup-compatibility/2006">
              <mc:Choice xmlns:v="urn:schemas-microsoft-com:vml" Requires="v">
                <p:oleObj spid="_x0000_s999671" name="Equation" r:id="rId14" imgW="1015920" imgH="888840" progId="Equation.DSMT4">
                  <p:embed/>
                </p:oleObj>
              </mc:Choice>
              <mc:Fallback>
                <p:oleObj name="Equation" r:id="rId14" imgW="1015920" imgH="888840" progId="Equation.DSMT4">
                  <p:embed/>
                  <p:pic>
                    <p:nvPicPr>
                      <p:cNvPr id="0" name=""/>
                      <p:cNvPicPr>
                        <a:picLocks noChangeArrowheads="1"/>
                      </p:cNvPicPr>
                      <p:nvPr/>
                    </p:nvPicPr>
                    <p:blipFill>
                      <a:blip r:embed="rId15"/>
                      <a:srcRect/>
                      <a:stretch>
                        <a:fillRect/>
                      </a:stretch>
                    </p:blipFill>
                    <p:spPr bwMode="auto">
                      <a:xfrm>
                        <a:off x="7593013" y="85725"/>
                        <a:ext cx="1016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11"/>
          <p:cNvGraphicFramePr>
            <a:graphicFrameLocks noChangeAspect="1"/>
          </p:cNvGraphicFramePr>
          <p:nvPr>
            <p:extLst>
              <p:ext uri="{D42A27DB-BD31-4B8C-83A1-F6EECF244321}">
                <p14:modId xmlns:p14="http://schemas.microsoft.com/office/powerpoint/2010/main" val="2997993938"/>
              </p:ext>
            </p:extLst>
          </p:nvPr>
        </p:nvGraphicFramePr>
        <p:xfrm>
          <a:off x="127000" y="5376863"/>
          <a:ext cx="1384300" cy="419100"/>
        </p:xfrm>
        <a:graphic>
          <a:graphicData uri="http://schemas.openxmlformats.org/presentationml/2006/ole">
            <mc:AlternateContent xmlns:mc="http://schemas.openxmlformats.org/markup-compatibility/2006">
              <mc:Choice xmlns:v="urn:schemas-microsoft-com:vml" Requires="v">
                <p:oleObj spid="_x0000_s999672" name="Equation" r:id="rId16" imgW="1384200" imgH="419040" progId="Equation.DSMT4">
                  <p:embed/>
                </p:oleObj>
              </mc:Choice>
              <mc:Fallback>
                <p:oleObj name="Equation" r:id="rId16" imgW="1384200" imgH="419040" progId="Equation.DSMT4">
                  <p:embed/>
                  <p:pic>
                    <p:nvPicPr>
                      <p:cNvPr id="0" name=""/>
                      <p:cNvPicPr>
                        <a:picLocks noChangeAspect="1" noChangeArrowheads="1"/>
                      </p:cNvPicPr>
                      <p:nvPr/>
                    </p:nvPicPr>
                    <p:blipFill>
                      <a:blip r:embed="rId17"/>
                      <a:srcRect/>
                      <a:stretch>
                        <a:fillRect/>
                      </a:stretch>
                    </p:blipFill>
                    <p:spPr bwMode="auto">
                      <a:xfrm>
                        <a:off x="127000" y="5376863"/>
                        <a:ext cx="13843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2"/>
          <p:cNvGraphicFramePr>
            <a:graphicFrameLocks noChangeAspect="1"/>
          </p:cNvGraphicFramePr>
          <p:nvPr>
            <p:extLst>
              <p:ext uri="{D42A27DB-BD31-4B8C-83A1-F6EECF244321}">
                <p14:modId xmlns:p14="http://schemas.microsoft.com/office/powerpoint/2010/main" val="2063642988"/>
              </p:ext>
            </p:extLst>
          </p:nvPr>
        </p:nvGraphicFramePr>
        <p:xfrm>
          <a:off x="146050" y="6316663"/>
          <a:ext cx="990600" cy="333375"/>
        </p:xfrm>
        <a:graphic>
          <a:graphicData uri="http://schemas.openxmlformats.org/presentationml/2006/ole">
            <mc:AlternateContent xmlns:mc="http://schemas.openxmlformats.org/markup-compatibility/2006">
              <mc:Choice xmlns:v="urn:schemas-microsoft-com:vml" Requires="v">
                <p:oleObj spid="_x0000_s999673" name="Equation" r:id="rId18" imgW="1320480" imgH="444240" progId="Equation.DSMT4">
                  <p:embed/>
                </p:oleObj>
              </mc:Choice>
              <mc:Fallback>
                <p:oleObj name="Equation" r:id="rId18" imgW="1320480" imgH="444240" progId="Equation.DSMT4">
                  <p:embed/>
                  <p:pic>
                    <p:nvPicPr>
                      <p:cNvPr id="0" name=""/>
                      <p:cNvPicPr>
                        <a:picLocks noChangeAspect="1" noChangeArrowheads="1"/>
                      </p:cNvPicPr>
                      <p:nvPr/>
                    </p:nvPicPr>
                    <p:blipFill>
                      <a:blip r:embed="rId19"/>
                      <a:srcRect/>
                      <a:stretch>
                        <a:fillRect/>
                      </a:stretch>
                    </p:blipFill>
                    <p:spPr bwMode="auto">
                      <a:xfrm>
                        <a:off x="146050" y="6316663"/>
                        <a:ext cx="990600"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bwMode="auto">
          <a:xfrm>
            <a:off x="-1" y="6081823"/>
            <a:ext cx="5044724"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smtClean="0"/>
              <a:t>dimensions</a:t>
            </a:r>
            <a:endParaRPr lang="en-US" dirty="0"/>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smtClean="0"/>
              <a:t>Or should this be based on lambda?</a:t>
            </a:r>
            <a:endParaRPr lang="en-US" dirty="0"/>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6835456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band thickness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994674110"/>
              </p:ext>
            </p:extLst>
          </p:nvPr>
        </p:nvGraphicFramePr>
        <p:xfrm>
          <a:off x="635000" y="2057400"/>
          <a:ext cx="2349500" cy="800100"/>
        </p:xfrm>
        <a:graphic>
          <a:graphicData uri="http://schemas.openxmlformats.org/presentationml/2006/ole">
            <mc:AlternateContent xmlns:mc="http://schemas.openxmlformats.org/markup-compatibility/2006">
              <mc:Choice xmlns:v="urn:schemas-microsoft-com:vml" Requires="v">
                <p:oleObj spid="_x0000_s1000570" name="Equation" r:id="rId3" imgW="2349360" imgH="799920" progId="Equation.DSMT4">
                  <p:embed/>
                </p:oleObj>
              </mc:Choice>
              <mc:Fallback>
                <p:oleObj name="Equation" r:id="rId3" imgW="2349360" imgH="799920" progId="Equation.DSMT4">
                  <p:embed/>
                  <p:pic>
                    <p:nvPicPr>
                      <p:cNvPr id="0" name=""/>
                      <p:cNvPicPr>
                        <a:picLocks noChangeAspect="1" noChangeArrowheads="1"/>
                      </p:cNvPicPr>
                      <p:nvPr/>
                    </p:nvPicPr>
                    <p:blipFill>
                      <a:blip r:embed="rId4"/>
                      <a:srcRect/>
                      <a:stretch>
                        <a:fillRect/>
                      </a:stretch>
                    </p:blipFill>
                    <p:spPr bwMode="auto">
                      <a:xfrm>
                        <a:off x="635000" y="2057400"/>
                        <a:ext cx="23495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955273207"/>
              </p:ext>
            </p:extLst>
          </p:nvPr>
        </p:nvGraphicFramePr>
        <p:xfrm>
          <a:off x="838200" y="3352800"/>
          <a:ext cx="2139950" cy="412750"/>
        </p:xfrm>
        <a:graphic>
          <a:graphicData uri="http://schemas.openxmlformats.org/presentationml/2006/ole">
            <mc:AlternateContent xmlns:mc="http://schemas.openxmlformats.org/markup-compatibility/2006">
              <mc:Choice xmlns:v="urn:schemas-microsoft-com:vml" Requires="v">
                <p:oleObj spid="_x0000_s1000571" name="Equation" r:id="rId5" imgW="2590560" imgH="507960" progId="Equation.DSMT4">
                  <p:embed/>
                </p:oleObj>
              </mc:Choice>
              <mc:Fallback>
                <p:oleObj name="Equation" r:id="rId5" imgW="2590560" imgH="507960"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352800"/>
                        <a:ext cx="21399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699017200"/>
              </p:ext>
            </p:extLst>
          </p:nvPr>
        </p:nvGraphicFramePr>
        <p:xfrm>
          <a:off x="908050" y="4038600"/>
          <a:ext cx="2139950" cy="1238250"/>
        </p:xfrm>
        <a:graphic>
          <a:graphicData uri="http://schemas.openxmlformats.org/presentationml/2006/ole">
            <mc:AlternateContent xmlns:mc="http://schemas.openxmlformats.org/markup-compatibility/2006">
              <mc:Choice xmlns:v="urn:schemas-microsoft-com:vml" Requires="v">
                <p:oleObj spid="_x0000_s1000572" name="Equation" r:id="rId7" imgW="2590560" imgH="1523880" progId="Equation.DSMT4">
                  <p:embed/>
                </p:oleObj>
              </mc:Choice>
              <mc:Fallback>
                <p:oleObj name="Equation" r:id="rId7" imgW="2590560" imgH="1523880" progId="Equation.DSMT4">
                  <p:embed/>
                  <p:pic>
                    <p:nvPicPr>
                      <p:cNvPr id="0" name=""/>
                      <p:cNvPicPr>
                        <a:picLocks noChangeArrowheads="1"/>
                      </p:cNvPicPr>
                      <p:nvPr/>
                    </p:nvPicPr>
                    <p:blipFill>
                      <a:blip r:embed="rId8"/>
                      <a:srcRect/>
                      <a:stretch>
                        <a:fillRect/>
                      </a:stretch>
                    </p:blipFill>
                    <p:spPr bwMode="auto">
                      <a:xfrm>
                        <a:off x="908050" y="4038600"/>
                        <a:ext cx="21399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3810001" y="4419600"/>
            <a:ext cx="4117942" cy="954107"/>
          </a:xfrm>
          <a:prstGeom prst="rect">
            <a:avLst/>
          </a:prstGeom>
          <a:noFill/>
        </p:spPr>
        <p:txBody>
          <a:bodyPr wrap="square" rtlCol="0">
            <a:spAutoFit/>
          </a:bodyPr>
          <a:lstStyle/>
          <a:p>
            <a:r>
              <a:rPr lang="en-US" dirty="0" smtClean="0"/>
              <a:t>Time that nanoparticle is in vicinity of clay particle</a:t>
            </a:r>
            <a:endParaRPr lang="en-US" dirty="0"/>
          </a:p>
        </p:txBody>
      </p:sp>
      <p:graphicFrame>
        <p:nvGraphicFramePr>
          <p:cNvPr id="7" name="Object 6">
            <a:hlinkClick r:id="" action="ppaction://ole?verb=0"/>
          </p:cNvPr>
          <p:cNvGraphicFramePr>
            <a:graphicFrameLocks/>
          </p:cNvGraphicFramePr>
          <p:nvPr>
            <p:extLst>
              <p:ext uri="{D42A27DB-BD31-4B8C-83A1-F6EECF244321}">
                <p14:modId xmlns:p14="http://schemas.microsoft.com/office/powerpoint/2010/main" val="1381378996"/>
              </p:ext>
            </p:extLst>
          </p:nvPr>
        </p:nvGraphicFramePr>
        <p:xfrm>
          <a:off x="682625" y="5480050"/>
          <a:ext cx="2454275" cy="731838"/>
        </p:xfrm>
        <a:graphic>
          <a:graphicData uri="http://schemas.openxmlformats.org/presentationml/2006/ole">
            <mc:AlternateContent xmlns:mc="http://schemas.openxmlformats.org/markup-compatibility/2006">
              <mc:Choice xmlns:v="urn:schemas-microsoft-com:vml" Requires="v">
                <p:oleObj spid="_x0000_s1000573" name="Equation" r:id="rId9" imgW="2971800" imgH="901440" progId="Equation.DSMT4">
                  <p:embed/>
                </p:oleObj>
              </mc:Choice>
              <mc:Fallback>
                <p:oleObj name="Equation" r:id="rId9" imgW="2971800" imgH="901440" progId="Equation.DSMT4">
                  <p:embed/>
                  <p:pic>
                    <p:nvPicPr>
                      <p:cNvPr id="0" name=""/>
                      <p:cNvPicPr>
                        <a:picLocks noChangeArrowheads="1"/>
                      </p:cNvPicPr>
                      <p:nvPr/>
                    </p:nvPicPr>
                    <p:blipFill>
                      <a:blip r:embed="rId10"/>
                      <a:srcRect/>
                      <a:stretch>
                        <a:fillRect/>
                      </a:stretch>
                    </p:blipFill>
                    <p:spPr bwMode="auto">
                      <a:xfrm>
                        <a:off x="682625" y="5480050"/>
                        <a:ext cx="245427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smtClean="0"/>
              <a:t>Aluminum Sulfate Chemistry Alum [Al</a:t>
            </a:r>
            <a:r>
              <a:rPr lang="en-US" b="0" baseline="-25000" dirty="0" smtClean="0"/>
              <a:t>2</a:t>
            </a:r>
            <a:r>
              <a:rPr lang="en-US" b="0" dirty="0" smtClean="0"/>
              <a:t>(SO</a:t>
            </a:r>
            <a:r>
              <a:rPr lang="en-US" b="0" baseline="-25000" dirty="0" smtClean="0"/>
              <a:t>4</a:t>
            </a:r>
            <a:r>
              <a:rPr lang="en-US" b="0" dirty="0" smtClean="0"/>
              <a:t>)</a:t>
            </a:r>
            <a:r>
              <a:rPr lang="en-US" b="0" baseline="-25000" dirty="0" smtClean="0"/>
              <a:t>3</a:t>
            </a:r>
            <a:r>
              <a:rPr lang="en-US" b="0" dirty="0" smtClean="0"/>
              <a:t>*14.3H</a:t>
            </a:r>
            <a:r>
              <a:rPr lang="en-US" b="0" baseline="-25000" dirty="0" smtClean="0"/>
              <a:t>2</a:t>
            </a:r>
            <a:r>
              <a:rPr lang="en-US" b="0" dirty="0" smtClean="0"/>
              <a:t>O]</a:t>
            </a:r>
            <a:endParaRPr lang="en-US" b="0" dirty="0"/>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smtClean="0"/>
              <a:t>A widely used coagulant</a:t>
            </a:r>
          </a:p>
          <a:p>
            <a:pPr>
              <a:lnSpc>
                <a:spcPct val="90000"/>
              </a:lnSpc>
            </a:pPr>
            <a:r>
              <a:rPr lang="en-US" dirty="0" smtClean="0"/>
              <a:t>Typically 10 mg/L to 100 mg/L alum is used (0.9 to 9 mg/L as Al)</a:t>
            </a:r>
          </a:p>
          <a:p>
            <a:pPr>
              <a:lnSpc>
                <a:spcPct val="90000"/>
              </a:lnSpc>
            </a:pPr>
            <a:r>
              <a:rPr lang="en-US" dirty="0" smtClean="0"/>
              <a:t>High concentrations (stock solutions) don’t precipitate because the pH is low</a:t>
            </a:r>
          </a:p>
          <a:p>
            <a:pPr>
              <a:lnSpc>
                <a:spcPct val="90000"/>
              </a:lnSpc>
            </a:pPr>
            <a:r>
              <a:rPr lang="en-US" dirty="0" smtClean="0"/>
              <a:t>The alum precipitates when it blends with the water in the water treatment plant</a:t>
            </a:r>
            <a:endParaRPr lang="en-US" dirty="0"/>
          </a:p>
          <a:p>
            <a:pPr>
              <a:lnSpc>
                <a:spcPct val="90000"/>
              </a:lnSpc>
            </a:pPr>
            <a:r>
              <a:rPr lang="en-US" dirty="0" smtClean="0"/>
              <a:t>The </a:t>
            </a:r>
            <a:r>
              <a:rPr lang="en-US" dirty="0"/>
              <a:t>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smtClean="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t>
            </a:r>
            <a:r>
              <a:rPr lang="en-US" sz="1800" dirty="0" smtClean="0"/>
              <a:t>average time per collision for each clay particle present </a:t>
            </a:r>
            <a:endParaRPr lang="en-US" sz="1800" dirty="0"/>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graphicFrame>
        <p:nvGraphicFramePr>
          <p:cNvPr id="40" name="Object 7">
            <a:hlinkClick r:id="" action="ppaction://ole?verb=0"/>
          </p:cNvPr>
          <p:cNvGraphicFramePr>
            <a:graphicFrameLocks/>
          </p:cNvGraphicFramePr>
          <p:nvPr>
            <p:extLst>
              <p:ext uri="{D42A27DB-BD31-4B8C-83A1-F6EECF244321}">
                <p14:modId xmlns:p14="http://schemas.microsoft.com/office/powerpoint/2010/main" val="231221356"/>
              </p:ext>
            </p:extLst>
          </p:nvPr>
        </p:nvGraphicFramePr>
        <p:xfrm>
          <a:off x="347663" y="2679700"/>
          <a:ext cx="1738312" cy="455613"/>
        </p:xfrm>
        <a:graphic>
          <a:graphicData uri="http://schemas.openxmlformats.org/presentationml/2006/ole">
            <mc:AlternateContent xmlns:mc="http://schemas.openxmlformats.org/markup-compatibility/2006">
              <mc:Choice xmlns:v="urn:schemas-microsoft-com:vml" Requires="v">
                <p:oleObj spid="_x0000_s1001684" name="Equation" r:id="rId4" imgW="1739880" imgH="457200" progId="Equation.DSMT4">
                  <p:embed/>
                </p:oleObj>
              </mc:Choice>
              <mc:Fallback>
                <p:oleObj name="Equation" r:id="rId4" imgW="1739880" imgH="457200" progId="Equation.DSMT4">
                  <p:embed/>
                  <p:pic>
                    <p:nvPicPr>
                      <p:cNvPr id="0" name=""/>
                      <p:cNvPicPr>
                        <a:picLocks noChangeArrowheads="1"/>
                      </p:cNvPicPr>
                      <p:nvPr/>
                    </p:nvPicPr>
                    <p:blipFill>
                      <a:blip r:embed="rId5"/>
                      <a:srcRect/>
                      <a:stretch>
                        <a:fillRect/>
                      </a:stretch>
                    </p:blipFill>
                    <p:spPr bwMode="auto">
                      <a:xfrm>
                        <a:off x="347663" y="2679700"/>
                        <a:ext cx="1738312"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43" name="Object 20">
            <a:hlinkClick r:id="" action="ppaction://ole?verb=0"/>
          </p:cNvPr>
          <p:cNvGraphicFramePr>
            <a:graphicFrameLocks/>
          </p:cNvGraphicFramePr>
          <p:nvPr>
            <p:extLst>
              <p:ext uri="{D42A27DB-BD31-4B8C-83A1-F6EECF244321}">
                <p14:modId xmlns:p14="http://schemas.microsoft.com/office/powerpoint/2010/main" val="104793506"/>
              </p:ext>
            </p:extLst>
          </p:nvPr>
        </p:nvGraphicFramePr>
        <p:xfrm>
          <a:off x="4316413" y="1730375"/>
          <a:ext cx="2655887" cy="1036638"/>
        </p:xfrm>
        <a:graphic>
          <a:graphicData uri="http://schemas.openxmlformats.org/presentationml/2006/ole">
            <mc:AlternateContent xmlns:mc="http://schemas.openxmlformats.org/markup-compatibility/2006">
              <mc:Choice xmlns:v="urn:schemas-microsoft-com:vml" Requires="v">
                <p:oleObj spid="_x0000_s1001685" name="Equation" r:id="rId6" imgW="2298600" imgH="888840" progId="Equation.DSMT4">
                  <p:embed/>
                </p:oleObj>
              </mc:Choice>
              <mc:Fallback>
                <p:oleObj name="Equation" r:id="rId6" imgW="2298600" imgH="888840" progId="Equation.DSMT4">
                  <p:embed/>
                  <p:pic>
                    <p:nvPicPr>
                      <p:cNvPr id="0" name=""/>
                      <p:cNvPicPr>
                        <a:picLocks noChangeArrowheads="1"/>
                      </p:cNvPicPr>
                      <p:nvPr/>
                    </p:nvPicPr>
                    <p:blipFill>
                      <a:blip r:embed="rId7"/>
                      <a:srcRect/>
                      <a:stretch>
                        <a:fillRect/>
                      </a:stretch>
                    </p:blipFill>
                    <p:spPr bwMode="auto">
                      <a:xfrm>
                        <a:off x="4316413" y="1730375"/>
                        <a:ext cx="2655887"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smtClean="0"/>
              <a:t>Relative velocity</a:t>
            </a:r>
            <a:endParaRPr lang="en-US" dirty="0"/>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smtClean="0"/>
              <a:t>Time for one collision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smtClean="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3208828363"/>
              </p:ext>
            </p:extLst>
          </p:nvPr>
        </p:nvGraphicFramePr>
        <p:xfrm>
          <a:off x="381000" y="5867400"/>
          <a:ext cx="1379538" cy="812800"/>
        </p:xfrm>
        <a:graphic>
          <a:graphicData uri="http://schemas.openxmlformats.org/presentationml/2006/ole">
            <mc:AlternateContent xmlns:mc="http://schemas.openxmlformats.org/markup-compatibility/2006">
              <mc:Choice xmlns:v="urn:schemas-microsoft-com:vml" Requires="v">
                <p:oleObj spid="_x0000_s1001686" name="Equation" r:id="rId11" imgW="1371600" imgH="812520" progId="Equation.DSMT4">
                  <p:embed/>
                </p:oleObj>
              </mc:Choice>
              <mc:Fallback>
                <p:oleObj name="Equation" r:id="rId11" imgW="1371600" imgH="812520" progId="Equation.DSMT4">
                  <p:embed/>
                  <p:pic>
                    <p:nvPicPr>
                      <p:cNvPr id="0" name=""/>
                      <p:cNvPicPr>
                        <a:picLocks noChangeAspect="1" noChangeArrowheads="1"/>
                      </p:cNvPicPr>
                      <p:nvPr/>
                    </p:nvPicPr>
                    <p:blipFill>
                      <a:blip r:embed="rId12"/>
                      <a:srcRect/>
                      <a:stretch>
                        <a:fillRect/>
                      </a:stretch>
                    </p:blipFill>
                    <p:spPr bwMode="auto">
                      <a:xfrm>
                        <a:off x="381000" y="5867400"/>
                        <a:ext cx="137953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a:hlinkClick r:id="" action="ppaction://ole?verb=0"/>
          </p:cNvPr>
          <p:cNvGraphicFramePr>
            <a:graphicFrameLocks/>
          </p:cNvGraphicFramePr>
          <p:nvPr>
            <p:extLst>
              <p:ext uri="{D42A27DB-BD31-4B8C-83A1-F6EECF244321}">
                <p14:modId xmlns:p14="http://schemas.microsoft.com/office/powerpoint/2010/main" val="1869040035"/>
              </p:ext>
            </p:extLst>
          </p:nvPr>
        </p:nvGraphicFramePr>
        <p:xfrm>
          <a:off x="1958975" y="5857875"/>
          <a:ext cx="3978275" cy="1006475"/>
        </p:xfrm>
        <a:graphic>
          <a:graphicData uri="http://schemas.openxmlformats.org/presentationml/2006/ole">
            <mc:AlternateContent xmlns:mc="http://schemas.openxmlformats.org/markup-compatibility/2006">
              <mc:Choice xmlns:v="urn:schemas-microsoft-com:vml" Requires="v">
                <p:oleObj spid="_x0000_s1001687" name="Equation" r:id="rId13" imgW="3441600" imgH="863280" progId="Equation.DSMT4">
                  <p:embed/>
                </p:oleObj>
              </mc:Choice>
              <mc:Fallback>
                <p:oleObj name="Equation" r:id="rId13" imgW="3441600" imgH="863280" progId="Equation.DSMT4">
                  <p:embed/>
                  <p:pic>
                    <p:nvPicPr>
                      <p:cNvPr id="0" name=""/>
                      <p:cNvPicPr>
                        <a:picLocks noChangeArrowheads="1"/>
                      </p:cNvPicPr>
                      <p:nvPr/>
                    </p:nvPicPr>
                    <p:blipFill>
                      <a:blip r:embed="rId14"/>
                      <a:srcRect/>
                      <a:stretch>
                        <a:fillRect/>
                      </a:stretch>
                    </p:blipFill>
                    <p:spPr bwMode="auto">
                      <a:xfrm>
                        <a:off x="1958975" y="5857875"/>
                        <a:ext cx="39782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4" name="TextBox 3"/>
          <p:cNvSpPr txBox="1"/>
          <p:nvPr/>
        </p:nvSpPr>
        <p:spPr>
          <a:xfrm>
            <a:off x="6248400" y="3895979"/>
            <a:ext cx="3163512" cy="2862322"/>
          </a:xfrm>
          <a:prstGeom prst="rect">
            <a:avLst/>
          </a:prstGeom>
          <a:noFill/>
        </p:spPr>
        <p:txBody>
          <a:bodyPr wrap="square" rtlCol="0">
            <a:spAutoFit/>
          </a:bodyPr>
          <a:lstStyle/>
          <a:p>
            <a:r>
              <a:rPr lang="en-US" sz="2000" dirty="0" smtClean="0"/>
              <a:t>This analysis is missing a correction factor that accounts for how many nanoparticles within the collision ring that are actually able to make contact and the actual flux of fluid through that ring in a shear environment</a:t>
            </a:r>
            <a:endParaRPr lang="en-US" sz="2000" dirty="0"/>
          </a:p>
        </p:txBody>
      </p:sp>
      <p:graphicFrame>
        <p:nvGraphicFramePr>
          <p:cNvPr id="30" name="Object 20">
            <a:hlinkClick r:id="" action="ppaction://ole?verb=0"/>
          </p:cNvPr>
          <p:cNvGraphicFramePr>
            <a:graphicFrameLocks/>
          </p:cNvGraphicFramePr>
          <p:nvPr>
            <p:extLst>
              <p:ext uri="{D42A27DB-BD31-4B8C-83A1-F6EECF244321}">
                <p14:modId xmlns:p14="http://schemas.microsoft.com/office/powerpoint/2010/main" val="947510238"/>
              </p:ext>
            </p:extLst>
          </p:nvPr>
        </p:nvGraphicFramePr>
        <p:xfrm>
          <a:off x="2601913" y="3895725"/>
          <a:ext cx="3302000" cy="1036638"/>
        </p:xfrm>
        <a:graphic>
          <a:graphicData uri="http://schemas.openxmlformats.org/presentationml/2006/ole">
            <mc:AlternateContent xmlns:mc="http://schemas.openxmlformats.org/markup-compatibility/2006">
              <mc:Choice xmlns:v="urn:schemas-microsoft-com:vml" Requires="v">
                <p:oleObj spid="_x0000_s1001688" name="Equation" r:id="rId15" imgW="2857320" imgH="888840" progId="Equation.DSMT4">
                  <p:embed/>
                </p:oleObj>
              </mc:Choice>
              <mc:Fallback>
                <p:oleObj name="Equation" r:id="rId15" imgW="2857320" imgH="888840" progId="Equation.DSMT4">
                  <p:embed/>
                  <p:pic>
                    <p:nvPicPr>
                      <p:cNvPr id="0" name=""/>
                      <p:cNvPicPr>
                        <a:picLocks noChangeArrowheads="1"/>
                      </p:cNvPicPr>
                      <p:nvPr/>
                    </p:nvPicPr>
                    <p:blipFill>
                      <a:blip r:embed="rId16"/>
                      <a:srcRect/>
                      <a:stretch>
                        <a:fillRect/>
                      </a:stretch>
                    </p:blipFill>
                    <p:spPr bwMode="auto">
                      <a:xfrm>
                        <a:off x="2601913" y="3895725"/>
                        <a:ext cx="3302000"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346215233"/>
              </p:ext>
            </p:extLst>
          </p:nvPr>
        </p:nvGraphicFramePr>
        <p:xfrm>
          <a:off x="42863" y="1766888"/>
          <a:ext cx="3375025" cy="488950"/>
        </p:xfrm>
        <a:graphic>
          <a:graphicData uri="http://schemas.openxmlformats.org/presentationml/2006/ole">
            <mc:AlternateContent xmlns:mc="http://schemas.openxmlformats.org/markup-compatibility/2006">
              <mc:Choice xmlns:v="urn:schemas-microsoft-com:vml" Requires="v">
                <p:oleObj spid="_x0000_s1001689" name="Equation" r:id="rId17" imgW="2920680" imgH="419040" progId="Equation.DSMT4">
                  <p:embed/>
                </p:oleObj>
              </mc:Choice>
              <mc:Fallback>
                <p:oleObj name="Equation" r:id="rId17" imgW="2920680" imgH="419040" progId="Equation.DSMT4">
                  <p:embed/>
                  <p:pic>
                    <p:nvPicPr>
                      <p:cNvPr id="0" name=""/>
                      <p:cNvPicPr>
                        <a:picLocks noChangeArrowheads="1"/>
                      </p:cNvPicPr>
                      <p:nvPr/>
                    </p:nvPicPr>
                    <p:blipFill>
                      <a:blip r:embed="rId18"/>
                      <a:srcRect/>
                      <a:stretch>
                        <a:fillRect/>
                      </a:stretch>
                    </p:blipFill>
                    <p:spPr bwMode="auto">
                      <a:xfrm>
                        <a:off x="42863" y="1766888"/>
                        <a:ext cx="3375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89917694"/>
              </p:ext>
            </p:extLst>
          </p:nvPr>
        </p:nvGraphicFramePr>
        <p:xfrm>
          <a:off x="3543778" y="3260296"/>
          <a:ext cx="1384300" cy="419100"/>
        </p:xfrm>
        <a:graphic>
          <a:graphicData uri="http://schemas.openxmlformats.org/presentationml/2006/ole">
            <mc:AlternateContent xmlns:mc="http://schemas.openxmlformats.org/markup-compatibility/2006">
              <mc:Choice xmlns:v="urn:schemas-microsoft-com:vml" Requires="v">
                <p:oleObj spid="_x0000_s1001690" name="Equation" r:id="rId19" imgW="1384200" imgH="419040" progId="Equation.DSMT4">
                  <p:embed/>
                </p:oleObj>
              </mc:Choice>
              <mc:Fallback>
                <p:oleObj name="Equation" r:id="rId19" imgW="1384200" imgH="41904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43778" y="3260296"/>
                        <a:ext cx="13843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Collision Rate and Particle Removal</a:t>
            </a:r>
            <a:endParaRPr lang="en-US" sz="4000" dirty="0"/>
          </a:p>
        </p:txBody>
      </p:sp>
      <p:graphicFrame>
        <p:nvGraphicFramePr>
          <p:cNvPr id="13" name="Object 12">
            <a:hlinkClick r:id="" action="ppaction://ole?verb=0"/>
          </p:cNvPr>
          <p:cNvGraphicFramePr>
            <a:graphicFrameLocks/>
          </p:cNvGraphicFramePr>
          <p:nvPr>
            <p:extLst>
              <p:ext uri="{D42A27DB-BD31-4B8C-83A1-F6EECF244321}">
                <p14:modId xmlns:p14="http://schemas.microsoft.com/office/powerpoint/2010/main" val="2596855422"/>
              </p:ext>
            </p:extLst>
          </p:nvPr>
        </p:nvGraphicFramePr>
        <p:xfrm>
          <a:off x="506413" y="2171700"/>
          <a:ext cx="1009650" cy="609600"/>
        </p:xfrm>
        <a:graphic>
          <a:graphicData uri="http://schemas.openxmlformats.org/presentationml/2006/ole">
            <mc:AlternateContent xmlns:mc="http://schemas.openxmlformats.org/markup-compatibility/2006">
              <mc:Choice xmlns:v="urn:schemas-microsoft-com:vml" Requires="v">
                <p:oleObj spid="_x0000_s1002648" name="Equation" r:id="rId3" imgW="1346040" imgH="812520" progId="Equation.DSMT4">
                  <p:embed/>
                </p:oleObj>
              </mc:Choice>
              <mc:Fallback>
                <p:oleObj name="Equation" r:id="rId3" imgW="1346040" imgH="812520" progId="Equation.DSMT4">
                  <p:embed/>
                  <p:pic>
                    <p:nvPicPr>
                      <p:cNvPr id="0" name=""/>
                      <p:cNvPicPr>
                        <a:picLocks noChangeArrowheads="1"/>
                      </p:cNvPicPr>
                      <p:nvPr/>
                    </p:nvPicPr>
                    <p:blipFill>
                      <a:blip r:embed="rId4"/>
                      <a:srcRect/>
                      <a:stretch>
                        <a:fillRect/>
                      </a:stretch>
                    </p:blipFill>
                    <p:spPr bwMode="auto">
                      <a:xfrm>
                        <a:off x="506413" y="2171700"/>
                        <a:ext cx="1009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69171529"/>
              </p:ext>
            </p:extLst>
          </p:nvPr>
        </p:nvGraphicFramePr>
        <p:xfrm>
          <a:off x="47625" y="5637213"/>
          <a:ext cx="1676400" cy="838200"/>
        </p:xfrm>
        <a:graphic>
          <a:graphicData uri="http://schemas.openxmlformats.org/presentationml/2006/ole">
            <mc:AlternateContent xmlns:mc="http://schemas.openxmlformats.org/markup-compatibility/2006">
              <mc:Choice xmlns:v="urn:schemas-microsoft-com:vml" Requires="v">
                <p:oleObj spid="_x0000_s1002649" name="Equation" r:id="rId5" imgW="1676160" imgH="838080" progId="Equation.DSMT4">
                  <p:embed/>
                </p:oleObj>
              </mc:Choice>
              <mc:Fallback>
                <p:oleObj name="Equation" r:id="rId5" imgW="1676160" imgH="838080" progId="Equation.DSMT4">
                  <p:embed/>
                  <p:pic>
                    <p:nvPicPr>
                      <p:cNvPr id="0" name=""/>
                      <p:cNvPicPr>
                        <a:picLocks noChangeAspect="1" noChangeArrowheads="1"/>
                      </p:cNvPicPr>
                      <p:nvPr/>
                    </p:nvPicPr>
                    <p:blipFill>
                      <a:blip r:embed="rId6"/>
                      <a:srcRect/>
                      <a:stretch>
                        <a:fillRect/>
                      </a:stretch>
                    </p:blipFill>
                    <p:spPr bwMode="auto">
                      <a:xfrm>
                        <a:off x="47625" y="5637213"/>
                        <a:ext cx="167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smtClean="0"/>
              <a:t>Removal of nanoparticles through collisions with clay particles </a:t>
            </a:r>
            <a:endParaRPr lang="en-US" sz="2400" dirty="0"/>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smtClean="0"/>
              <a:t>Track nanoparticle concentration as rapid mix progresses with nanoparticle </a:t>
            </a:r>
            <a:r>
              <a:rPr lang="en-US" sz="2400" b="1" dirty="0" smtClean="0"/>
              <a:t>number</a:t>
            </a:r>
            <a:r>
              <a:rPr lang="en-US" sz="2400" dirty="0" smtClean="0"/>
              <a:t> concentration, </a:t>
            </a:r>
            <a:r>
              <a:rPr lang="en-US" sz="2400" i="1" dirty="0" err="1" smtClean="0"/>
              <a:t>n</a:t>
            </a:r>
            <a:r>
              <a:rPr lang="en-US" sz="2400" i="1" baseline="-25000" dirty="0" err="1" smtClean="0"/>
              <a:t>NC</a:t>
            </a:r>
            <a:r>
              <a:rPr lang="en-US" sz="2400" dirty="0" smtClean="0"/>
              <a:t>, as our master variable</a:t>
            </a:r>
            <a:endParaRPr lang="en-US" sz="2400" dirty="0"/>
          </a:p>
        </p:txBody>
      </p:sp>
      <p:sp>
        <p:nvSpPr>
          <p:cNvPr id="24" name="Rectangle 23"/>
          <p:cNvSpPr/>
          <p:nvPr/>
        </p:nvSpPr>
        <p:spPr>
          <a:xfrm>
            <a:off x="288738" y="1522229"/>
            <a:ext cx="1414170" cy="461665"/>
          </a:xfrm>
          <a:prstGeom prst="rect">
            <a:avLst/>
          </a:prstGeom>
        </p:spPr>
        <p:txBody>
          <a:bodyPr wrap="none">
            <a:spAutoFit/>
          </a:bodyPr>
          <a:lstStyle/>
          <a:p>
            <a:r>
              <a:rPr lang="en-US" sz="2400" dirty="0" smtClean="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smtClean="0"/>
              <a:t>Tracking residual nanoparticles!</a:t>
            </a:r>
            <a:endParaRPr lang="en-US" dirty="0"/>
          </a:p>
        </p:txBody>
      </p:sp>
      <p:graphicFrame>
        <p:nvGraphicFramePr>
          <p:cNvPr id="27" name="Object 26"/>
          <p:cNvGraphicFramePr>
            <a:graphicFrameLocks noChangeAspect="1"/>
          </p:cNvGraphicFramePr>
          <p:nvPr>
            <p:extLst>
              <p:ext uri="{D42A27DB-BD31-4B8C-83A1-F6EECF244321}">
                <p14:modId xmlns:p14="http://schemas.microsoft.com/office/powerpoint/2010/main" val="3980594205"/>
              </p:ext>
            </p:extLst>
          </p:nvPr>
        </p:nvGraphicFramePr>
        <p:xfrm>
          <a:off x="3490913" y="5334000"/>
          <a:ext cx="4064000" cy="838200"/>
        </p:xfrm>
        <a:graphic>
          <a:graphicData uri="http://schemas.openxmlformats.org/presentationml/2006/ole">
            <mc:AlternateContent xmlns:mc="http://schemas.openxmlformats.org/markup-compatibility/2006">
              <mc:Choice xmlns:v="urn:schemas-microsoft-com:vml" Requires="v">
                <p:oleObj spid="_x0000_s1002650" name="Equation" r:id="rId7" imgW="4063680" imgH="838080" progId="Equation.DSMT4">
                  <p:embed/>
                </p:oleObj>
              </mc:Choice>
              <mc:Fallback>
                <p:oleObj name="Equation" r:id="rId7" imgW="4063680" imgH="838080" progId="Equation.DSMT4">
                  <p:embed/>
                  <p:pic>
                    <p:nvPicPr>
                      <p:cNvPr id="0" name=""/>
                      <p:cNvPicPr>
                        <a:picLocks noChangeAspect="1" noChangeArrowheads="1"/>
                      </p:cNvPicPr>
                      <p:nvPr/>
                    </p:nvPicPr>
                    <p:blipFill>
                      <a:blip r:embed="rId8"/>
                      <a:srcRect/>
                      <a:stretch>
                        <a:fillRect/>
                      </a:stretch>
                    </p:blipFill>
                    <p:spPr bwMode="auto">
                      <a:xfrm>
                        <a:off x="3490913" y="5334000"/>
                        <a:ext cx="406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a:hlinkClick r:id="" action="ppaction://ole?verb=0"/>
          </p:cNvPr>
          <p:cNvGraphicFramePr>
            <a:graphicFrameLocks/>
          </p:cNvGraphicFramePr>
          <p:nvPr>
            <p:extLst>
              <p:ext uri="{D42A27DB-BD31-4B8C-83A1-F6EECF244321}">
                <p14:modId xmlns:p14="http://schemas.microsoft.com/office/powerpoint/2010/main" val="1889054561"/>
              </p:ext>
            </p:extLst>
          </p:nvPr>
        </p:nvGraphicFramePr>
        <p:xfrm>
          <a:off x="2093913" y="2452688"/>
          <a:ext cx="3281362" cy="369887"/>
        </p:xfrm>
        <a:graphic>
          <a:graphicData uri="http://schemas.openxmlformats.org/presentationml/2006/ole">
            <mc:AlternateContent xmlns:mc="http://schemas.openxmlformats.org/markup-compatibility/2006">
              <mc:Choice xmlns:v="urn:schemas-microsoft-com:vml" Requires="v">
                <p:oleObj spid="_x0000_s1002651" name="Equation" r:id="rId9" imgW="3759120" imgH="419040" progId="Equation.DSMT4">
                  <p:embed/>
                </p:oleObj>
              </mc:Choice>
              <mc:Fallback>
                <p:oleObj name="Equation" r:id="rId9" imgW="3759120" imgH="419040" progId="Equation.DSMT4">
                  <p:embed/>
                  <p:pic>
                    <p:nvPicPr>
                      <p:cNvPr id="0" name=""/>
                      <p:cNvPicPr>
                        <a:picLocks noChangeArrowheads="1"/>
                      </p:cNvPicPr>
                      <p:nvPr/>
                    </p:nvPicPr>
                    <p:blipFill>
                      <a:blip r:embed="rId10"/>
                      <a:srcRect/>
                      <a:stretch>
                        <a:fillRect/>
                      </a:stretch>
                    </p:blipFill>
                    <p:spPr bwMode="auto">
                      <a:xfrm>
                        <a:off x="2093913" y="2452688"/>
                        <a:ext cx="3281362" cy="369887"/>
                      </a:xfrm>
                      <a:prstGeom prst="rect">
                        <a:avLst/>
                      </a:prstGeom>
                      <a:noFill/>
                      <a:ln>
                        <a:noFill/>
                      </a:ln>
                      <a:effectLst/>
                    </p:spPr>
                  </p:pic>
                </p:oleObj>
              </mc:Fallback>
            </mc:AlternateContent>
          </a:graphicData>
        </a:graphic>
      </p:graphicFrame>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2971762724"/>
              </p:ext>
            </p:extLst>
          </p:nvPr>
        </p:nvGraphicFramePr>
        <p:xfrm>
          <a:off x="2763838" y="1547813"/>
          <a:ext cx="2041525" cy="517525"/>
        </p:xfrm>
        <a:graphic>
          <a:graphicData uri="http://schemas.openxmlformats.org/presentationml/2006/ole">
            <mc:AlternateContent xmlns:mc="http://schemas.openxmlformats.org/markup-compatibility/2006">
              <mc:Choice xmlns:v="urn:schemas-microsoft-com:vml" Requires="v">
                <p:oleObj spid="_x0000_s1002652" name="Equation" r:id="rId11" imgW="3441600" imgH="863280" progId="Equation.DSMT4">
                  <p:embed/>
                </p:oleObj>
              </mc:Choice>
              <mc:Fallback>
                <p:oleObj name="Equation" r:id="rId11" imgW="3441600" imgH="863280" progId="Equation.DSMT4">
                  <p:embed/>
                  <p:pic>
                    <p:nvPicPr>
                      <p:cNvPr id="0" name=""/>
                      <p:cNvPicPr>
                        <a:picLocks noChangeArrowheads="1"/>
                      </p:cNvPicPr>
                      <p:nvPr/>
                    </p:nvPicPr>
                    <p:blipFill>
                      <a:blip r:embed="rId12"/>
                      <a:srcRect/>
                      <a:stretch>
                        <a:fillRect/>
                      </a:stretch>
                    </p:blipFill>
                    <p:spPr bwMode="auto">
                      <a:xfrm>
                        <a:off x="2763838" y="1547813"/>
                        <a:ext cx="2041525" cy="517525"/>
                      </a:xfrm>
                      <a:prstGeom prst="rect">
                        <a:avLst/>
                      </a:prstGeom>
                      <a:noFill/>
                      <a:ln>
                        <a:noFill/>
                      </a:ln>
                      <a:effectLst/>
                    </p:spPr>
                  </p:pic>
                </p:oleObj>
              </mc:Fallback>
            </mc:AlternateContent>
          </a:graphicData>
        </a:graphic>
      </p:graphicFrame>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600030641"/>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smtClean="0"/>
              <a:t>Integrate</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912208367"/>
              </p:ext>
            </p:extLst>
          </p:nvPr>
        </p:nvGraphicFramePr>
        <p:xfrm>
          <a:off x="-7347673" y="3800445"/>
          <a:ext cx="3568700" cy="1409700"/>
        </p:xfrm>
        <a:graphic>
          <a:graphicData uri="http://schemas.openxmlformats.org/presentationml/2006/ole">
            <mc:AlternateContent xmlns:mc="http://schemas.openxmlformats.org/markup-compatibility/2006">
              <mc:Choice xmlns:v="urn:schemas-microsoft-com:vml" Requires="v">
                <p:oleObj spid="_x0000_s1003702" name="Equation" r:id="rId3" imgW="3568700" imgH="1409700" progId="Equation.DSMT4">
                  <p:embed/>
                </p:oleObj>
              </mc:Choice>
              <mc:Fallback>
                <p:oleObj name="Equation" r:id="rId3" imgW="3568700" imgH="1409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7673" y="3800445"/>
                        <a:ext cx="35687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709117486"/>
              </p:ext>
            </p:extLst>
          </p:nvPr>
        </p:nvGraphicFramePr>
        <p:xfrm>
          <a:off x="-7273102" y="5319011"/>
          <a:ext cx="3073400" cy="1651000"/>
        </p:xfrm>
        <a:graphic>
          <a:graphicData uri="http://schemas.openxmlformats.org/presentationml/2006/ole">
            <mc:AlternateContent xmlns:mc="http://schemas.openxmlformats.org/markup-compatibility/2006">
              <mc:Choice xmlns:v="urn:schemas-microsoft-com:vml" Requires="v">
                <p:oleObj spid="_x0000_s1003703" name="Equation" r:id="rId5" imgW="3073320" imgH="1650960" progId="Equation.DSMT4">
                  <p:embed/>
                </p:oleObj>
              </mc:Choice>
              <mc:Fallback>
                <p:oleObj name="Equation" r:id="rId5" imgW="3073320" imgH="1650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3102" y="5319011"/>
                        <a:ext cx="30734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smtClean="0"/>
              <a:t>Clay size is assumed constant because the addition of nanoparticles has a small effect on size.</a:t>
            </a:r>
            <a:endParaRPr lang="en-US" sz="1800" dirty="0"/>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smtClean="0"/>
              <a:t>Mass concentration is proportional to number concentration</a:t>
            </a:r>
            <a:endParaRPr lang="en-US" dirty="0"/>
          </a:p>
        </p:txBody>
      </p:sp>
      <p:graphicFrame>
        <p:nvGraphicFramePr>
          <p:cNvPr id="36" name="Object 35"/>
          <p:cNvGraphicFramePr>
            <a:graphicFrameLocks noChangeAspect="1"/>
          </p:cNvGraphicFramePr>
          <p:nvPr>
            <p:extLst>
              <p:ext uri="{D42A27DB-BD31-4B8C-83A1-F6EECF244321}">
                <p14:modId xmlns:p14="http://schemas.microsoft.com/office/powerpoint/2010/main" val="4148984797"/>
              </p:ext>
            </p:extLst>
          </p:nvPr>
        </p:nvGraphicFramePr>
        <p:xfrm>
          <a:off x="330200" y="4210050"/>
          <a:ext cx="4305300" cy="419100"/>
        </p:xfrm>
        <a:graphic>
          <a:graphicData uri="http://schemas.openxmlformats.org/presentationml/2006/ole">
            <mc:AlternateContent xmlns:mc="http://schemas.openxmlformats.org/markup-compatibility/2006">
              <mc:Choice xmlns:v="urn:schemas-microsoft-com:vml" Requires="v">
                <p:oleObj spid="_x0000_s1003704" name="Equation" r:id="rId7" imgW="4305240" imgH="419040" progId="Equation.DSMT4">
                  <p:embed/>
                </p:oleObj>
              </mc:Choice>
              <mc:Fallback>
                <p:oleObj name="Equation" r:id="rId7" imgW="4305240" imgH="419040" progId="Equation.DSMT4">
                  <p:embed/>
                  <p:pic>
                    <p:nvPicPr>
                      <p:cNvPr id="0" name=""/>
                      <p:cNvPicPr>
                        <a:picLocks noChangeAspect="1" noChangeArrowheads="1"/>
                      </p:cNvPicPr>
                      <p:nvPr/>
                    </p:nvPicPr>
                    <p:blipFill>
                      <a:blip r:embed="rId8"/>
                      <a:srcRect/>
                      <a:stretch>
                        <a:fillRect/>
                      </a:stretch>
                    </p:blipFill>
                    <p:spPr bwMode="auto">
                      <a:xfrm>
                        <a:off x="330200" y="4210050"/>
                        <a:ext cx="4305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1283805989"/>
              </p:ext>
            </p:extLst>
          </p:nvPr>
        </p:nvGraphicFramePr>
        <p:xfrm>
          <a:off x="1219200" y="4762500"/>
          <a:ext cx="2247900" cy="927100"/>
        </p:xfrm>
        <a:graphic>
          <a:graphicData uri="http://schemas.openxmlformats.org/presentationml/2006/ole">
            <mc:AlternateContent xmlns:mc="http://schemas.openxmlformats.org/markup-compatibility/2006">
              <mc:Choice xmlns:v="urn:schemas-microsoft-com:vml" Requires="v">
                <p:oleObj spid="_x0000_s1003705" name="Equation" r:id="rId9" imgW="2247840" imgH="927000" progId="Equation.DSMT4">
                  <p:embed/>
                </p:oleObj>
              </mc:Choice>
              <mc:Fallback>
                <p:oleObj name="Equation" r:id="rId9" imgW="2247840" imgH="927000" progId="Equation.DSMT4">
                  <p:embed/>
                  <p:pic>
                    <p:nvPicPr>
                      <p:cNvPr id="0" name=""/>
                      <p:cNvPicPr>
                        <a:picLocks noChangeAspect="1" noChangeArrowheads="1"/>
                      </p:cNvPicPr>
                      <p:nvPr/>
                    </p:nvPicPr>
                    <p:blipFill>
                      <a:blip r:embed="rId10"/>
                      <a:srcRect/>
                      <a:stretch>
                        <a:fillRect/>
                      </a:stretch>
                    </p:blipFill>
                    <p:spPr bwMode="auto">
                      <a:xfrm>
                        <a:off x="1219200" y="4762500"/>
                        <a:ext cx="22479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982080941"/>
              </p:ext>
            </p:extLst>
          </p:nvPr>
        </p:nvGraphicFramePr>
        <p:xfrm>
          <a:off x="361950" y="1524000"/>
          <a:ext cx="4064000" cy="838200"/>
        </p:xfrm>
        <a:graphic>
          <a:graphicData uri="http://schemas.openxmlformats.org/presentationml/2006/ole">
            <mc:AlternateContent xmlns:mc="http://schemas.openxmlformats.org/markup-compatibility/2006">
              <mc:Choice xmlns:v="urn:schemas-microsoft-com:vml" Requires="v">
                <p:oleObj spid="_x0000_s1003706" name="Equation" r:id="rId11" imgW="4063680" imgH="838080" progId="Equation.DSMT4">
                  <p:embed/>
                </p:oleObj>
              </mc:Choice>
              <mc:Fallback>
                <p:oleObj name="Equation" r:id="rId11" imgW="4063680" imgH="838080" progId="Equation.DSMT4">
                  <p:embed/>
                  <p:pic>
                    <p:nvPicPr>
                      <p:cNvPr id="0" name=""/>
                      <p:cNvPicPr>
                        <a:picLocks noChangeAspect="1" noChangeArrowheads="1"/>
                      </p:cNvPicPr>
                      <p:nvPr/>
                    </p:nvPicPr>
                    <p:blipFill>
                      <a:blip r:embed="rId12"/>
                      <a:srcRect/>
                      <a:stretch>
                        <a:fillRect/>
                      </a:stretch>
                    </p:blipFill>
                    <p:spPr bwMode="auto">
                      <a:xfrm>
                        <a:off x="361950" y="1524000"/>
                        <a:ext cx="406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779903017"/>
              </p:ext>
            </p:extLst>
          </p:nvPr>
        </p:nvGraphicFramePr>
        <p:xfrm>
          <a:off x="209550" y="2438400"/>
          <a:ext cx="5194300" cy="977900"/>
        </p:xfrm>
        <a:graphic>
          <a:graphicData uri="http://schemas.openxmlformats.org/presentationml/2006/ole">
            <mc:AlternateContent xmlns:mc="http://schemas.openxmlformats.org/markup-compatibility/2006">
              <mc:Choice xmlns:v="urn:schemas-microsoft-com:vml" Requires="v">
                <p:oleObj spid="_x0000_s1003707" name="Equation" r:id="rId13" imgW="5194080" imgH="977760" progId="Equation.DSMT4">
                  <p:embed/>
                </p:oleObj>
              </mc:Choice>
              <mc:Fallback>
                <p:oleObj name="Equation" r:id="rId13" imgW="5194080" imgH="977760" progId="Equation.DSMT4">
                  <p:embed/>
                  <p:pic>
                    <p:nvPicPr>
                      <p:cNvPr id="0" name=""/>
                      <p:cNvPicPr>
                        <a:picLocks noChangeAspect="1" noChangeArrowheads="1"/>
                      </p:cNvPicPr>
                      <p:nvPr/>
                    </p:nvPicPr>
                    <p:blipFill>
                      <a:blip r:embed="rId14"/>
                      <a:srcRect/>
                      <a:stretch>
                        <a:fillRect/>
                      </a:stretch>
                    </p:blipFill>
                    <p:spPr bwMode="auto">
                      <a:xfrm>
                        <a:off x="209550" y="2438400"/>
                        <a:ext cx="5194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20084027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Estimated time for </a:t>
            </a:r>
            <a:r>
              <a:rPr lang="en-US" dirty="0" smtClean="0"/>
              <a:t>50</a:t>
            </a:r>
            <a:r>
              <a:rPr lang="en-US" dirty="0" smtClean="0"/>
              <a:t>% of nanoparticles to attach to clay</a:t>
            </a:r>
            <a:endParaRPr lang="en-US" dirty="0"/>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smtClean="0"/>
              <a:t>These times assume that flocculation isn’t happening! Given that particles are aggregating at the same time the space between particles is growing and thus application of the nanoparticles takes longer than predicted here.</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599"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Stages of particle removal</a:t>
            </a:r>
            <a:endParaRPr lang="en-US" dirty="0"/>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Filtration </a:t>
            </a:r>
            <a:endParaRPr lang="en-US" sz="2000" b="1" dirty="0">
              <a:latin typeface="+mj-lt"/>
            </a:endParaRP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Sedimentation</a:t>
            </a:r>
            <a:endParaRPr lang="en-US" sz="2000" b="1" dirty="0">
              <a:latin typeface="+mj-lt"/>
            </a:endParaRP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Flocculation</a:t>
            </a:r>
            <a:endParaRPr lang="en-US" sz="2000" b="1" dirty="0">
              <a:latin typeface="+mj-lt"/>
            </a:endParaRP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Coagulation</a:t>
            </a:r>
            <a:endParaRPr lang="en-US" sz="2000" b="1" dirty="0">
              <a:latin typeface="+mj-lt"/>
            </a:endParaRP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smtClean="0"/>
              <a:t>nanoparticle deposition</a:t>
            </a:r>
            <a:endParaRPr lang="en-US" dirty="0"/>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smtClean="0"/>
              <a:t>Collisions</a:t>
            </a:r>
            <a:endParaRPr lang="en-US" dirty="0"/>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smtClean="0"/>
              <a:t>Gravity!</a:t>
            </a:r>
            <a:endParaRPr lang="en-US" dirty="0"/>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smtClean="0">
                <a:latin typeface="+mj-lt"/>
              </a:rPr>
              <a:t>Floc Blanket</a:t>
            </a:r>
            <a:endParaRPr lang="en-US" sz="2000" b="1" dirty="0">
              <a:latin typeface="+mj-lt"/>
            </a:endParaRP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smtClean="0"/>
              <a:t>More Collisions</a:t>
            </a:r>
            <a:endParaRPr lang="en-US" dirty="0"/>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smtClean="0"/>
              <a:t>Last chance!</a:t>
            </a:r>
            <a:endParaRPr lang="en-US" dirty="0"/>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smtClean="0"/>
              <a:t>Interactions between particles, reactor geometry, and fluids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smtClean="0">
                <a:hlinkClick r:id="rId3"/>
              </a:rPr>
              <a:t>Sante</a:t>
            </a:r>
            <a:r>
              <a:rPr lang="en-US" sz="1800" b="1" dirty="0" smtClean="0">
                <a:hlinkClick r:id="rId3"/>
              </a:rPr>
              <a:t> Mattson</a:t>
            </a:r>
            <a:r>
              <a:rPr lang="en-US" sz="1800" b="1" dirty="0" smtClean="0"/>
              <a:t> </a:t>
            </a:r>
            <a:r>
              <a:rPr lang="en-US" sz="1800" i="1" dirty="0" smtClean="0"/>
              <a:t>J. Phys. Chem.</a:t>
            </a:r>
            <a:r>
              <a:rPr lang="en-US" sz="1800" dirty="0" smtClean="0"/>
              <a:t>, </a:t>
            </a:r>
            <a:r>
              <a:rPr lang="en-US" sz="1800" b="1" dirty="0" smtClean="0"/>
              <a:t>1928</a:t>
            </a:r>
            <a:r>
              <a:rPr lang="en-US" sz="1800" dirty="0" smtClean="0"/>
              <a:t>, </a:t>
            </a:r>
            <a:r>
              <a:rPr lang="en-US" sz="1800" i="1" dirty="0" smtClean="0"/>
              <a:t>32</a:t>
            </a:r>
            <a:r>
              <a:rPr lang="en-US" sz="1800" dirty="0" smtClean="0"/>
              <a:t> (10), pp 1532–1552, </a:t>
            </a:r>
            <a:r>
              <a:rPr lang="en-US" sz="1800" b="1" dirty="0" smtClean="0"/>
              <a:t>DOI: </a:t>
            </a:r>
            <a:r>
              <a:rPr lang="en-US" sz="1800" dirty="0" smtClean="0"/>
              <a:t>10.1021/j150292a011</a:t>
            </a:r>
          </a:p>
          <a:p>
            <a:r>
              <a:rPr lang="en-US" sz="1800" dirty="0" smtClean="0"/>
              <a:t>Publication Date: January 1927</a:t>
            </a:r>
            <a:endParaRPr lang="en-US" sz="1800" dirty="0"/>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i="0" baseline="0" dirty="0" smtClean="0">
                <a:latin typeface="+mn-lt"/>
              </a:rPr>
              <a:t>(</a:t>
            </a:r>
            <a:r>
              <a:rPr lang="en-US" sz="1200" dirty="0"/>
              <a:t>○</a:t>
            </a:r>
            <a:r>
              <a:rPr lang="en-US" sz="1200" i="0" baseline="0" dirty="0" smtClean="0">
                <a:latin typeface="+mn-lt"/>
              </a:rPr>
              <a:t>) </a:t>
            </a:r>
            <a:r>
              <a:rPr lang="en-US" sz="1200" i="0" baseline="0" dirty="0">
                <a:latin typeface="+mn-lt"/>
              </a:rPr>
              <a:t>and zeta potential </a:t>
            </a:r>
            <a:r>
              <a:rPr lang="en-US" sz="1200" i="0" baseline="0" dirty="0" smtClean="0">
                <a:latin typeface="+mn-lt"/>
              </a:rPr>
              <a:t>(</a:t>
            </a:r>
            <a:r>
              <a:rPr lang="en-US" sz="1200" dirty="0" smtClean="0"/>
              <a:t>■</a:t>
            </a:r>
            <a:r>
              <a:rPr lang="en-US" sz="1200" i="0" baseline="0" dirty="0" smtClean="0">
                <a:latin typeface="+mn-lt"/>
              </a:rPr>
              <a:t>) </a:t>
            </a:r>
            <a:r>
              <a:rPr lang="en-US" sz="1200" i="0" baseline="0" dirty="0">
                <a:latin typeface="+mn-lt"/>
              </a:rPr>
              <a:t>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smtClean="0">
                <a:latin typeface="+mn-lt"/>
                <a:cs typeface="Arial" pitchFamily="34" charset="0"/>
              </a:rPr>
              <a:t>r</a:t>
            </a:r>
            <a:r>
              <a:rPr lang="en-US" sz="1200" dirty="0" smtClean="0">
                <a:latin typeface="+mn-lt"/>
                <a:cs typeface="Arial" pitchFamily="34" charset="0"/>
              </a:rPr>
              <a:t>apid </a:t>
            </a:r>
            <a:r>
              <a:rPr lang="en-US" sz="1200" dirty="0">
                <a:latin typeface="+mn-lt"/>
                <a:cs typeface="Arial" pitchFamily="34" charset="0"/>
              </a:rPr>
              <a:t>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a:t>
            </a:r>
            <a:r>
              <a:rPr lang="en-US" sz="1200" dirty="0" smtClean="0">
                <a:latin typeface="+mn-lt"/>
                <a:cs typeface="Arial" pitchFamily="34" charset="0"/>
              </a:rPr>
              <a:t>. </a:t>
            </a:r>
            <a:r>
              <a:rPr lang="en-US" sz="1200" dirty="0">
                <a:cs typeface="Arial" pitchFamily="34" charset="0"/>
              </a:rPr>
              <a:t>Initial turbidity was 68 NTU</a:t>
            </a:r>
            <a:r>
              <a:rPr lang="en-US" sz="1200" dirty="0" smtClean="0">
                <a:cs typeface="Arial" pitchFamily="34" charset="0"/>
              </a:rPr>
              <a:t>.</a:t>
            </a:r>
            <a:endParaRPr lang="en-US" sz="1200" dirty="0">
              <a:cs typeface="Arial" pitchFamily="34" charset="0"/>
            </a:endParaRP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smtClean="0">
                <a:latin typeface="Arial"/>
              </a:rPr>
              <a:t>Effects </a:t>
            </a:r>
            <a:r>
              <a:rPr lang="en-US" sz="2800" b="1" dirty="0">
                <a:latin typeface="Arial"/>
              </a:rPr>
              <a:t>of pH and </a:t>
            </a:r>
            <a:r>
              <a:rPr lang="en-US" sz="2800" b="1" dirty="0" smtClean="0">
                <a:latin typeface="Arial"/>
              </a:rPr>
              <a:t>Coagulant Dosage: pH=6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a:t>
            </a:r>
            <a:r>
              <a:rPr lang="en-US" sz="2000" dirty="0" smtClean="0"/>
              <a:t>went to zero (charge neutralization occurred) </a:t>
            </a:r>
            <a:r>
              <a:rPr lang="en-US" sz="2000" b="1" dirty="0" smtClean="0"/>
              <a:t>before</a:t>
            </a:r>
            <a:r>
              <a:rPr lang="en-US" sz="2000" dirty="0" smtClean="0"/>
              <a:t> </a:t>
            </a:r>
            <a:r>
              <a:rPr lang="en-US" sz="2000" dirty="0"/>
              <a:t>best turbidity </a:t>
            </a:r>
            <a:r>
              <a:rPr lang="en-US" sz="2000" dirty="0" smtClean="0"/>
              <a:t>removal</a:t>
            </a:r>
          </a:p>
          <a:p>
            <a:r>
              <a:rPr lang="en-US" sz="2000" dirty="0" smtClean="0"/>
              <a:t>Best performance occurred when zeta potential reached a positive value that </a:t>
            </a:r>
            <a:r>
              <a:rPr lang="en-US" sz="2000" b="1" dirty="0" smtClean="0"/>
              <a:t>exceeded</a:t>
            </a:r>
            <a:r>
              <a:rPr lang="en-US" sz="2000" dirty="0" smtClean="0"/>
              <a:t> the initial negative value </a:t>
            </a:r>
            <a:endParaRPr lang="en-US" sz="2000" dirty="0"/>
          </a:p>
          <a:p>
            <a:endParaRPr lang="en-US" sz="2000" dirty="0"/>
          </a:p>
        </p:txBody>
      </p:sp>
      <p:sp>
        <p:nvSpPr>
          <p:cNvPr id="10" name="TextBox 9"/>
          <p:cNvSpPr txBox="1"/>
          <p:nvPr/>
        </p:nvSpPr>
        <p:spPr>
          <a:xfrm>
            <a:off x="2069869" y="4790242"/>
            <a:ext cx="1005403" cy="523220"/>
          </a:xfrm>
          <a:prstGeom prst="rect">
            <a:avLst/>
          </a:prstGeom>
          <a:noFill/>
        </p:spPr>
        <p:txBody>
          <a:bodyPr wrap="none" rtlCol="0">
            <a:spAutoFit/>
          </a:bodyPr>
          <a:lstStyle/>
          <a:p>
            <a:r>
              <a:rPr lang="en-US" dirty="0" smtClean="0"/>
              <a:t>pH=6</a:t>
            </a:r>
            <a:endParaRPr lang="en-US" dirty="0"/>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smtClean="0"/>
              <a:t>Clay partially covered with </a:t>
            </a:r>
            <a:r>
              <a:rPr lang="en-US" sz="1600" dirty="0" err="1" smtClean="0"/>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smtClean="0"/>
              <a:t>Clay buried in </a:t>
            </a:r>
            <a:r>
              <a:rPr lang="en-US" sz="1600" dirty="0" err="1" smtClean="0"/>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smtClean="0"/>
              <a:t>Clay buried in </a:t>
            </a:r>
            <a:r>
              <a:rPr lang="en-US" sz="1600" dirty="0" err="1" smtClean="0"/>
              <a:t>PACl</a:t>
            </a:r>
            <a:r>
              <a:rPr lang="en-US" sz="1600" dirty="0"/>
              <a:t> </a:t>
            </a:r>
            <a:r>
              <a:rPr lang="en-US" sz="1600" dirty="0" smtClean="0"/>
              <a:t>+ </a:t>
            </a:r>
            <a:r>
              <a:rPr lang="en-US" sz="1600" dirty="0" err="1" smtClean="0"/>
              <a:t>PACl</a:t>
            </a:r>
            <a:r>
              <a:rPr lang="en-US" sz="1600" dirty="0" smtClean="0"/>
              <a:t> clusters</a:t>
            </a:r>
            <a:endParaRPr lang="en-US" sz="1600" dirty="0"/>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smtClean="0">
                <a:latin typeface="+mn-lt"/>
                <a:cs typeface="Arial" pitchFamily="34" charset="0"/>
              </a:rPr>
              <a:t>r</a:t>
            </a:r>
            <a:r>
              <a:rPr lang="en-US" sz="1200" dirty="0" smtClean="0">
                <a:latin typeface="+mn-lt"/>
                <a:cs typeface="Arial" pitchFamily="34" charset="0"/>
              </a:rPr>
              <a:t>apid </a:t>
            </a:r>
            <a:r>
              <a:rPr lang="en-US" sz="1200" dirty="0">
                <a:latin typeface="+mn-lt"/>
                <a:cs typeface="Arial" pitchFamily="34" charset="0"/>
              </a:rPr>
              <a:t>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a:t>
            </a:r>
            <a:r>
              <a:rPr lang="en-US" sz="1200" dirty="0" smtClean="0">
                <a:latin typeface="+mn-lt"/>
                <a:cs typeface="Arial" pitchFamily="34" charset="0"/>
              </a:rPr>
              <a:t>. Initial turbidity was </a:t>
            </a:r>
            <a:r>
              <a:rPr lang="en-US" sz="1200" dirty="0">
                <a:latin typeface="+mn-lt"/>
                <a:cs typeface="Arial" pitchFamily="34" charset="0"/>
              </a:rPr>
              <a:t>68 </a:t>
            </a:r>
            <a:r>
              <a:rPr lang="en-US" sz="1200" dirty="0" smtClean="0">
                <a:latin typeface="+mn-lt"/>
                <a:cs typeface="Arial" pitchFamily="34" charset="0"/>
              </a:rPr>
              <a:t>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smtClean="0">
                <a:latin typeface="Arial"/>
              </a:rPr>
              <a:t>Effects </a:t>
            </a:r>
            <a:r>
              <a:rPr lang="en-US" sz="2800" b="1" dirty="0">
                <a:latin typeface="Arial"/>
              </a:rPr>
              <a:t>of pH and </a:t>
            </a:r>
            <a:r>
              <a:rPr lang="en-US" sz="2800" b="1" dirty="0" smtClean="0">
                <a:latin typeface="Arial"/>
              </a:rPr>
              <a:t>Coagulant Dosage: pH=8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a:t>
            </a:r>
            <a:r>
              <a:rPr lang="en-US" sz="2000" dirty="0" smtClean="0"/>
              <a:t>went to zero (charge neutralization occurred) </a:t>
            </a:r>
            <a:r>
              <a:rPr lang="en-US" sz="2000" b="1" dirty="0" smtClean="0"/>
              <a:t>at </a:t>
            </a:r>
            <a:r>
              <a:rPr lang="en-US" sz="2000" dirty="0" smtClean="0"/>
              <a:t>best </a:t>
            </a:r>
            <a:r>
              <a:rPr lang="en-US" sz="2000" dirty="0"/>
              <a:t>turbidity </a:t>
            </a:r>
            <a:r>
              <a:rPr lang="en-US" sz="2000" dirty="0" smtClean="0"/>
              <a:t>removal</a:t>
            </a:r>
          </a:p>
          <a:p>
            <a:r>
              <a:rPr lang="en-US" sz="2000" dirty="0" smtClean="0"/>
              <a:t>This data fits the charge neutralization hypothesis except that performance at +15 mV zeta potential is not the same as performance at -15 mV.</a:t>
            </a:r>
            <a:endParaRPr lang="en-US" sz="2000" dirty="0"/>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005403" cy="523220"/>
          </a:xfrm>
          <a:prstGeom prst="rect">
            <a:avLst/>
          </a:prstGeom>
          <a:noFill/>
        </p:spPr>
        <p:txBody>
          <a:bodyPr wrap="none" rtlCol="0">
            <a:spAutoFit/>
          </a:bodyPr>
          <a:lstStyle/>
          <a:p>
            <a:r>
              <a:rPr lang="en-US" dirty="0" smtClean="0"/>
              <a:t>pH=8</a:t>
            </a:r>
            <a:endParaRPr lang="en-US" dirty="0"/>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smtClean="0">
                <a:latin typeface="+mn-lt"/>
                <a:cs typeface="Arial" pitchFamily="34" charset="0"/>
              </a:rPr>
              <a:t>r</a:t>
            </a:r>
            <a:r>
              <a:rPr lang="en-US" sz="1200" dirty="0" smtClean="0">
                <a:latin typeface="+mn-lt"/>
                <a:cs typeface="Arial" pitchFamily="34" charset="0"/>
              </a:rPr>
              <a:t>apid </a:t>
            </a:r>
            <a:r>
              <a:rPr lang="en-US" sz="1200" dirty="0">
                <a:latin typeface="+mn-lt"/>
                <a:cs typeface="Arial" pitchFamily="34" charset="0"/>
              </a:rPr>
              <a:t>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a:t>
            </a:r>
            <a:r>
              <a:rPr lang="en-US" sz="1200" dirty="0" smtClean="0">
                <a:latin typeface="+mn-lt"/>
                <a:cs typeface="Arial" pitchFamily="34" charset="0"/>
              </a:rPr>
              <a:t>. Initial turbidity was </a:t>
            </a:r>
            <a:r>
              <a:rPr lang="en-US" sz="1200" dirty="0">
                <a:latin typeface="+mn-lt"/>
                <a:cs typeface="Arial" pitchFamily="34" charset="0"/>
              </a:rPr>
              <a:t>68 </a:t>
            </a:r>
            <a:r>
              <a:rPr lang="en-US" sz="1200" dirty="0" smtClean="0">
                <a:latin typeface="+mn-lt"/>
                <a:cs typeface="Arial" pitchFamily="34" charset="0"/>
              </a:rPr>
              <a:t>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smtClean="0">
                <a:latin typeface="Arial"/>
              </a:rPr>
              <a:t>Effects </a:t>
            </a:r>
            <a:r>
              <a:rPr lang="en-US" sz="2800" b="1" dirty="0">
                <a:latin typeface="Arial"/>
              </a:rPr>
              <a:t>of pH and </a:t>
            </a:r>
            <a:r>
              <a:rPr lang="en-US" sz="2800" b="1" dirty="0" smtClean="0">
                <a:latin typeface="Arial"/>
              </a:rPr>
              <a:t>Coagulant Dosage: pH=10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a:t>
            </a:r>
            <a:r>
              <a:rPr lang="en-US" sz="2000" dirty="0" smtClean="0"/>
              <a:t>went to zero (charge neutralization occurred) </a:t>
            </a:r>
            <a:r>
              <a:rPr lang="en-US" sz="2000" b="1" dirty="0" smtClean="0"/>
              <a:t>after </a:t>
            </a:r>
            <a:r>
              <a:rPr lang="en-US" sz="2000" dirty="0" smtClean="0"/>
              <a:t>best </a:t>
            </a:r>
            <a:r>
              <a:rPr lang="en-US" sz="2000" dirty="0"/>
              <a:t>turbidity </a:t>
            </a:r>
            <a:r>
              <a:rPr lang="en-US" sz="2000" dirty="0" smtClean="0"/>
              <a:t>removal</a:t>
            </a:r>
          </a:p>
          <a:p>
            <a:r>
              <a:rPr lang="en-US" sz="2000" dirty="0" smtClean="0"/>
              <a:t>No indication that zeta potential predicts performance</a:t>
            </a:r>
            <a:endParaRPr lang="en-US" sz="2000" dirty="0"/>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184940" cy="523220"/>
          </a:xfrm>
          <a:prstGeom prst="rect">
            <a:avLst/>
          </a:prstGeom>
          <a:noFill/>
        </p:spPr>
        <p:txBody>
          <a:bodyPr wrap="none" rtlCol="0">
            <a:spAutoFit/>
          </a:bodyPr>
          <a:lstStyle/>
          <a:p>
            <a:r>
              <a:rPr lang="en-US" dirty="0" smtClean="0"/>
              <a:t>pH=10</a:t>
            </a:r>
            <a:endParaRPr lang="en-US" dirty="0"/>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 explanation inconsistencies</a:t>
            </a:r>
            <a:endParaRPr lang="en-US" dirty="0"/>
          </a:p>
        </p:txBody>
      </p:sp>
      <p:sp>
        <p:nvSpPr>
          <p:cNvPr id="3" name="Content Placeholder 2"/>
          <p:cNvSpPr>
            <a:spLocks noGrp="1"/>
          </p:cNvSpPr>
          <p:nvPr>
            <p:ph idx="1"/>
          </p:nvPr>
        </p:nvSpPr>
        <p:spPr>
          <a:xfrm>
            <a:off x="457199" y="1600200"/>
            <a:ext cx="6376307" cy="4525963"/>
          </a:xfrm>
        </p:spPr>
        <p:txBody>
          <a:bodyPr/>
          <a:lstStyle/>
          <a:p>
            <a:r>
              <a:rPr lang="en-US" sz="2000" dirty="0" smtClean="0"/>
              <a:t>The coagulant precipitate self aggregates – this is inconsistent with the positive charge that the electrostatic hypothesis asserts will prevent aggregation</a:t>
            </a:r>
          </a:p>
          <a:p>
            <a:r>
              <a:rPr lang="en-US" sz="2000" dirty="0" smtClean="0"/>
              <a:t>Electrostatic repulsion extends only a few nm from the surface of a particle – and the coagulant adhesive nanoparticles are many times larger than the reach of the repulsive electrostatic force</a:t>
            </a:r>
          </a:p>
          <a:p>
            <a:r>
              <a:rPr lang="en-US" sz="2000" dirty="0" smtClean="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smtClean="0">
                <a:hlinkClick r:id="rId3"/>
              </a:rPr>
              <a:t>hydration repulsion, page 21</a:t>
            </a:r>
            <a:r>
              <a:rPr lang="en-US" sz="2000" dirty="0" smtClean="0"/>
              <a:t>)</a:t>
            </a:r>
          </a:p>
          <a:p>
            <a:endParaRPr lang="en-US" sz="2000" dirty="0" smtClean="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Acid Neutralizing Capacity (ANC or Alkalinity) Requirement</a:t>
            </a:r>
            <a:endParaRPr lang="en-US" b="0" dirty="0"/>
          </a:p>
        </p:txBody>
      </p:sp>
      <p:sp>
        <p:nvSpPr>
          <p:cNvPr id="3" name="Content Placeholder 2"/>
          <p:cNvSpPr>
            <a:spLocks noGrp="1"/>
          </p:cNvSpPr>
          <p:nvPr>
            <p:ph idx="1"/>
          </p:nvPr>
        </p:nvSpPr>
        <p:spPr/>
        <p:txBody>
          <a:bodyPr/>
          <a:lstStyle/>
          <a:p>
            <a:pPr lvl="0">
              <a:lnSpc>
                <a:spcPct val="90000"/>
              </a:lnSpc>
              <a:buClr>
                <a:srgbClr val="F14343"/>
              </a:buClr>
              <a:buNone/>
            </a:pPr>
            <a:r>
              <a:rPr lang="en-US" dirty="0" smtClean="0">
                <a:solidFill>
                  <a:srgbClr val="663300"/>
                </a:solidFill>
              </a:rPr>
              <a:t>Al</a:t>
            </a:r>
            <a:r>
              <a:rPr lang="en-US" baseline="-25000" dirty="0" smtClean="0">
                <a:solidFill>
                  <a:srgbClr val="663300"/>
                </a:solidFill>
              </a:rPr>
              <a:t>2</a:t>
            </a:r>
            <a:r>
              <a:rPr lang="en-US" dirty="0" smtClean="0">
                <a:solidFill>
                  <a:srgbClr val="663300"/>
                </a:solidFill>
              </a:rPr>
              <a:t>(SO</a:t>
            </a:r>
            <a:r>
              <a:rPr lang="en-US" baseline="-25000" dirty="0" smtClean="0">
                <a:solidFill>
                  <a:srgbClr val="663300"/>
                </a:solidFill>
              </a:rPr>
              <a:t>4</a:t>
            </a:r>
            <a:r>
              <a:rPr lang="en-US" dirty="0" smtClean="0">
                <a:solidFill>
                  <a:srgbClr val="663300"/>
                </a:solidFill>
              </a:rPr>
              <a:t>)</a:t>
            </a:r>
            <a:r>
              <a:rPr lang="en-US" baseline="-25000" dirty="0" smtClean="0">
                <a:solidFill>
                  <a:srgbClr val="663300"/>
                </a:solidFill>
              </a:rPr>
              <a:t>3</a:t>
            </a:r>
            <a:r>
              <a:rPr lang="en-US" dirty="0" smtClean="0">
                <a:solidFill>
                  <a:srgbClr val="663300"/>
                </a:solidFill>
              </a:rPr>
              <a:t> + 6H</a:t>
            </a:r>
            <a:r>
              <a:rPr lang="en-US" baseline="-25000" dirty="0" smtClean="0">
                <a:solidFill>
                  <a:srgbClr val="663300"/>
                </a:solidFill>
              </a:rPr>
              <a:t>2</a:t>
            </a:r>
            <a:r>
              <a:rPr lang="en-US" dirty="0" smtClean="0">
                <a:solidFill>
                  <a:srgbClr val="663300"/>
                </a:solidFill>
              </a:rPr>
              <a:t>O</a:t>
            </a:r>
            <a:r>
              <a:rPr lang="en-US" dirty="0" smtClean="0">
                <a:solidFill>
                  <a:srgbClr val="663300"/>
                </a:solidFill>
                <a:sym typeface="Symbol" pitchFamily="18" charset="2"/>
              </a:rPr>
              <a:t>2Al(OH)</a:t>
            </a:r>
            <a:r>
              <a:rPr lang="en-US" baseline="-25000" dirty="0" smtClean="0">
                <a:solidFill>
                  <a:srgbClr val="663300"/>
                </a:solidFill>
                <a:sym typeface="Symbol" pitchFamily="18" charset="2"/>
              </a:rPr>
              <a:t>3</a:t>
            </a:r>
            <a:r>
              <a:rPr lang="en-US" dirty="0" smtClean="0">
                <a:solidFill>
                  <a:srgbClr val="663300"/>
                </a:solidFill>
                <a:sym typeface="Symbol" pitchFamily="18" charset="2"/>
              </a:rPr>
              <a:t> + 6H</a:t>
            </a:r>
            <a:r>
              <a:rPr lang="en-US" baseline="30000" dirty="0" smtClean="0">
                <a:solidFill>
                  <a:srgbClr val="663300"/>
                </a:solidFill>
                <a:sym typeface="Symbol" pitchFamily="18" charset="2"/>
              </a:rPr>
              <a:t>+</a:t>
            </a:r>
            <a:r>
              <a:rPr lang="en-US" dirty="0" smtClean="0">
                <a:solidFill>
                  <a:srgbClr val="663300"/>
                </a:solidFill>
                <a:sym typeface="Symbol" pitchFamily="18" charset="2"/>
              </a:rPr>
              <a:t> + 3SO</a:t>
            </a:r>
            <a:r>
              <a:rPr lang="en-US" baseline="-25000" dirty="0" smtClean="0">
                <a:solidFill>
                  <a:srgbClr val="663300"/>
                </a:solidFill>
                <a:sym typeface="Symbol" pitchFamily="18" charset="2"/>
              </a:rPr>
              <a:t>4</a:t>
            </a:r>
            <a:r>
              <a:rPr lang="en-US" baseline="30000" dirty="0" smtClean="0">
                <a:solidFill>
                  <a:srgbClr val="663300"/>
                </a:solidFill>
                <a:sym typeface="Symbol" pitchFamily="18" charset="2"/>
              </a:rPr>
              <a:t>-2</a:t>
            </a:r>
          </a:p>
          <a:p>
            <a:r>
              <a:rPr lang="en-US" dirty="0" smtClean="0">
                <a:solidFill>
                  <a:srgbClr val="663300"/>
                </a:solidFill>
              </a:rPr>
              <a:t>ANC is measured as mg/L of CaCO</a:t>
            </a:r>
            <a:r>
              <a:rPr lang="en-US" baseline="-25000" dirty="0" smtClean="0">
                <a:solidFill>
                  <a:srgbClr val="663300"/>
                </a:solidFill>
              </a:rPr>
              <a:t>3</a:t>
            </a:r>
          </a:p>
          <a:p>
            <a:r>
              <a:rPr lang="en-US" dirty="0" smtClean="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smtClean="0"/>
                        <a:t>Alum</a:t>
                      </a:r>
                      <a:endParaRPr lang="en-US" dirty="0"/>
                    </a:p>
                  </a:txBody>
                  <a:tcPr/>
                </a:tc>
                <a:tc>
                  <a:txBody>
                    <a:bodyPr/>
                    <a:lstStyle/>
                    <a:p>
                      <a:r>
                        <a:rPr lang="en-US" dirty="0" smtClean="0"/>
                        <a:t>Calcium Carbonate</a:t>
                      </a:r>
                      <a:endParaRPr lang="en-US" dirty="0"/>
                    </a:p>
                  </a:txBody>
                  <a:tcPr/>
                </a:tc>
                <a:extLst>
                  <a:ext uri="{0D108BD9-81ED-4DB2-BD59-A6C34878D82A}">
                    <a16:rowId xmlns:a16="http://schemas.microsoft.com/office/drawing/2014/main" val="10000"/>
                  </a:ext>
                </a:extLst>
              </a:tr>
              <a:tr h="370840">
                <a:tc>
                  <a:txBody>
                    <a:bodyPr/>
                    <a:lstStyle/>
                    <a:p>
                      <a:r>
                        <a:rPr lang="en-US" dirty="0" smtClean="0"/>
                        <a:t>Molecular</a:t>
                      </a:r>
                      <a:r>
                        <a:rPr lang="en-US" baseline="0" dirty="0" smtClean="0"/>
                        <a:t> Formula</a:t>
                      </a:r>
                      <a:endParaRPr lang="en-US" dirty="0"/>
                    </a:p>
                  </a:txBody>
                  <a:tcPr/>
                </a:tc>
                <a:tc>
                  <a:txBody>
                    <a:bodyPr/>
                    <a:lstStyle/>
                    <a:p>
                      <a:r>
                        <a:rPr lang="en-US" dirty="0" smtClean="0">
                          <a:solidFill>
                            <a:srgbClr val="663300"/>
                          </a:solidFill>
                        </a:rPr>
                        <a:t>Al</a:t>
                      </a:r>
                      <a:r>
                        <a:rPr lang="en-US" baseline="-25000" dirty="0" smtClean="0">
                          <a:solidFill>
                            <a:srgbClr val="663300"/>
                          </a:solidFill>
                        </a:rPr>
                        <a:t>2</a:t>
                      </a:r>
                      <a:r>
                        <a:rPr lang="en-US" dirty="0" smtClean="0">
                          <a:solidFill>
                            <a:srgbClr val="663300"/>
                          </a:solidFill>
                        </a:rPr>
                        <a:t>(SO</a:t>
                      </a:r>
                      <a:r>
                        <a:rPr lang="en-US" baseline="-25000" dirty="0" smtClean="0">
                          <a:solidFill>
                            <a:srgbClr val="663300"/>
                          </a:solidFill>
                        </a:rPr>
                        <a:t>4</a:t>
                      </a:r>
                      <a:r>
                        <a:rPr lang="en-US" dirty="0" smtClean="0">
                          <a:solidFill>
                            <a:srgbClr val="663300"/>
                          </a:solidFill>
                        </a:rPr>
                        <a:t>)</a:t>
                      </a:r>
                      <a:r>
                        <a:rPr lang="en-US" baseline="-25000" dirty="0" smtClean="0">
                          <a:solidFill>
                            <a:srgbClr val="663300"/>
                          </a:solidFill>
                        </a:rPr>
                        <a:t>3</a:t>
                      </a:r>
                      <a:r>
                        <a:rPr lang="en-US" dirty="0" smtClean="0">
                          <a:solidFill>
                            <a:srgbClr val="663300"/>
                          </a:solidFill>
                        </a:rPr>
                        <a:t>*14H</a:t>
                      </a:r>
                      <a:r>
                        <a:rPr lang="en-US" baseline="-25000" dirty="0" smtClean="0">
                          <a:solidFill>
                            <a:srgbClr val="663300"/>
                          </a:solidFill>
                        </a:rPr>
                        <a:t>2</a:t>
                      </a:r>
                      <a:r>
                        <a:rPr lang="en-US" dirty="0" smtClean="0">
                          <a:solidFill>
                            <a:srgbClr val="663300"/>
                          </a:solidFill>
                        </a:rPr>
                        <a:t>0</a:t>
                      </a:r>
                      <a:endParaRPr lang="en-US" dirty="0"/>
                    </a:p>
                  </a:txBody>
                  <a:tcPr/>
                </a:tc>
                <a:tc>
                  <a:txBody>
                    <a:bodyPr/>
                    <a:lstStyle/>
                    <a:p>
                      <a:r>
                        <a:rPr lang="en-US" dirty="0" smtClean="0">
                          <a:solidFill>
                            <a:srgbClr val="663300"/>
                          </a:solidFill>
                        </a:rPr>
                        <a:t>CaCO</a:t>
                      </a:r>
                      <a:r>
                        <a:rPr lang="en-US" baseline="-25000" dirty="0" smtClean="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smtClean="0"/>
                        <a:t>Molecular mass</a:t>
                      </a:r>
                      <a:endParaRPr lang="en-US" dirty="0"/>
                    </a:p>
                  </a:txBody>
                  <a:tcPr/>
                </a:tc>
                <a:tc>
                  <a:txBody>
                    <a:bodyPr/>
                    <a:lstStyle/>
                    <a:p>
                      <a:r>
                        <a:rPr lang="en-US" dirty="0" smtClean="0"/>
                        <a:t>600 g/mol</a:t>
                      </a:r>
                      <a:endParaRPr lang="en-US" dirty="0"/>
                    </a:p>
                  </a:txBody>
                  <a:tcPr/>
                </a:tc>
                <a:tc>
                  <a:txBody>
                    <a:bodyPr/>
                    <a:lstStyle/>
                    <a:p>
                      <a:r>
                        <a:rPr lang="en-US" dirty="0" smtClean="0"/>
                        <a:t>100 g/mol</a:t>
                      </a:r>
                      <a:endParaRPr lang="en-US" dirty="0"/>
                    </a:p>
                  </a:txBody>
                  <a:tcPr/>
                </a:tc>
                <a:extLst>
                  <a:ext uri="{0D108BD9-81ED-4DB2-BD59-A6C34878D82A}">
                    <a16:rowId xmlns:a16="http://schemas.microsoft.com/office/drawing/2014/main" val="10002"/>
                  </a:ext>
                </a:extLst>
              </a:tr>
              <a:tr h="370840">
                <a:tc>
                  <a:txBody>
                    <a:bodyPr/>
                    <a:lstStyle/>
                    <a:p>
                      <a:r>
                        <a:rPr lang="en-US" dirty="0" err="1" smtClean="0"/>
                        <a:t>eq</a:t>
                      </a:r>
                      <a:r>
                        <a:rPr lang="en-US" dirty="0" smtClean="0"/>
                        <a:t>/mol</a:t>
                      </a:r>
                      <a:endParaRPr lang="en-US" dirty="0"/>
                    </a:p>
                  </a:txBody>
                  <a:tcPr/>
                </a:tc>
                <a:tc>
                  <a:txBody>
                    <a:bodyPr/>
                    <a:lstStyle/>
                    <a:p>
                      <a:r>
                        <a:rPr lang="en-US" dirty="0" smtClean="0"/>
                        <a:t>6</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3"/>
                  </a:ext>
                </a:extLst>
              </a:tr>
              <a:tr h="370840">
                <a:tc>
                  <a:txBody>
                    <a:bodyPr/>
                    <a:lstStyle/>
                    <a:p>
                      <a:r>
                        <a:rPr lang="en-US" dirty="0" smtClean="0"/>
                        <a:t>Molecular mass/</a:t>
                      </a:r>
                      <a:r>
                        <a:rPr lang="en-US" dirty="0" err="1" smtClean="0"/>
                        <a:t>eq</a:t>
                      </a:r>
                      <a:endParaRPr lang="en-US" dirty="0"/>
                    </a:p>
                  </a:txBody>
                  <a:tcPr/>
                </a:tc>
                <a:tc>
                  <a:txBody>
                    <a:bodyPr/>
                    <a:lstStyle/>
                    <a:p>
                      <a:r>
                        <a:rPr lang="en-US" dirty="0" smtClean="0"/>
                        <a:t>100</a:t>
                      </a:r>
                      <a:r>
                        <a:rPr lang="en-US" baseline="0" dirty="0" smtClean="0"/>
                        <a:t> g/</a:t>
                      </a:r>
                      <a:r>
                        <a:rPr lang="en-US" baseline="0" dirty="0" err="1" smtClean="0"/>
                        <a:t>eq</a:t>
                      </a:r>
                      <a:endParaRPr lang="en-US" dirty="0"/>
                    </a:p>
                  </a:txBody>
                  <a:tcPr/>
                </a:tc>
                <a:tc>
                  <a:txBody>
                    <a:bodyPr/>
                    <a:lstStyle/>
                    <a:p>
                      <a:r>
                        <a:rPr lang="en-US" dirty="0" smtClean="0"/>
                        <a:t>50</a:t>
                      </a:r>
                      <a:r>
                        <a:rPr lang="en-US" baseline="0" dirty="0" smtClean="0"/>
                        <a:t> g/</a:t>
                      </a:r>
                      <a:r>
                        <a:rPr lang="en-US" baseline="0" dirty="0" err="1" smtClean="0"/>
                        <a:t>eq</a:t>
                      </a:r>
                      <a:endParaRPr lang="en-US" dirty="0"/>
                    </a:p>
                  </a:txBody>
                  <a:tcPr/>
                </a:tc>
                <a:extLst>
                  <a:ext uri="{0D108BD9-81ED-4DB2-BD59-A6C34878D82A}">
                    <a16:rowId xmlns:a16="http://schemas.microsoft.com/office/drawing/2014/main" val="10004"/>
                  </a:ext>
                </a:extLst>
              </a:tr>
              <a:tr h="370840">
                <a:tc>
                  <a:txBody>
                    <a:bodyPr/>
                    <a:lstStyle/>
                    <a:p>
                      <a:r>
                        <a:rPr lang="en-US" dirty="0" smtClean="0"/>
                        <a:t>Simple guide</a:t>
                      </a:r>
                      <a:endParaRPr lang="en-US" dirty="0"/>
                    </a:p>
                  </a:txBody>
                  <a:tcPr/>
                </a:tc>
                <a:tc>
                  <a:txBody>
                    <a:bodyPr/>
                    <a:lstStyle/>
                    <a:p>
                      <a:r>
                        <a:rPr lang="en-US" dirty="0" smtClean="0"/>
                        <a:t>1 mg/L Alum consumes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0.5</a:t>
                      </a:r>
                      <a:r>
                        <a:rPr lang="en-US" baseline="0" dirty="0" smtClean="0"/>
                        <a:t> mg/L </a:t>
                      </a:r>
                      <a:r>
                        <a:rPr lang="en-US" dirty="0" smtClean="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smtClean="0"/>
              <a:t>This sets the maximum alum dose that can be used for low alkalinity waters</a:t>
            </a:r>
            <a:endParaRPr lang="en-US" sz="2000" dirty="0"/>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Sweep Floc </a:t>
            </a:r>
            <a:endParaRPr lang="en-US" dirty="0"/>
          </a:p>
        </p:txBody>
      </p:sp>
      <p:sp>
        <p:nvSpPr>
          <p:cNvPr id="3" name="Content Placeholder 2"/>
          <p:cNvSpPr>
            <a:spLocks noGrp="1"/>
          </p:cNvSpPr>
          <p:nvPr>
            <p:ph idx="1"/>
          </p:nvPr>
        </p:nvSpPr>
        <p:spPr/>
        <p:txBody>
          <a:bodyPr/>
          <a:lstStyle/>
          <a:p>
            <a:r>
              <a:rPr lang="en-US" sz="2800" dirty="0" smtClean="0"/>
              <a:t>Sweep flocculation is postulated to occur where charge neutralization predicts flocculation should not occur.</a:t>
            </a:r>
          </a:p>
          <a:p>
            <a:r>
              <a:rPr lang="en-US" sz="2800" dirty="0" smtClean="0"/>
              <a:t>There are many definitions of sweep flocculation conditions</a:t>
            </a:r>
          </a:p>
          <a:p>
            <a:pPr lvl="1"/>
            <a:r>
              <a:rPr lang="en-US" sz="2400" dirty="0" smtClean="0"/>
              <a:t>Precipitate volume large relative to raw water particle volume (With this definition sweep floc is rare in drinking water treatment)</a:t>
            </a:r>
          </a:p>
          <a:p>
            <a:pPr lvl="1"/>
            <a:r>
              <a:rPr lang="en-US" sz="2400" dirty="0" smtClean="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smtClean="0"/>
              <a:t>Surface charge hypothesis seems to be missing something</a:t>
            </a:r>
            <a:endParaRPr lang="en-US" dirty="0"/>
          </a:p>
        </p:txBody>
      </p:sp>
      <p:sp>
        <p:nvSpPr>
          <p:cNvPr id="3" name="Content Placeholder 2"/>
          <p:cNvSpPr>
            <a:spLocks noGrp="1"/>
          </p:cNvSpPr>
          <p:nvPr>
            <p:ph idx="1"/>
          </p:nvPr>
        </p:nvSpPr>
        <p:spPr/>
        <p:txBody>
          <a:bodyPr/>
          <a:lstStyle/>
          <a:p>
            <a:r>
              <a:rPr lang="en-US" sz="2800" dirty="0" smtClean="0"/>
              <a:t>Surface charge and charge neutralization does explain many aggregation and sedimentation processes under very low shear conditions and in the absence of aluminum and iron coagulants</a:t>
            </a:r>
          </a:p>
          <a:p>
            <a:r>
              <a:rPr lang="en-US" sz="2800" dirty="0" smtClean="0"/>
              <a:t>The water treatment application was always perceived to be so complex that a detailed understanding of the mechanism was assumed to be impossible</a:t>
            </a:r>
          </a:p>
          <a:p>
            <a:r>
              <a:rPr lang="en-US" sz="2800" dirty="0" smtClean="0"/>
              <a:t>Results that didn’t fit the theory </a:t>
            </a:r>
            <a:r>
              <a:rPr lang="en-US" sz="2800" dirty="0"/>
              <a:t>were explained as sweep </a:t>
            </a:r>
            <a:r>
              <a:rPr lang="en-US" sz="2800" dirty="0" smtClean="0"/>
              <a:t>flocculation or a result of the complex nature of the problem</a:t>
            </a:r>
            <a:endParaRPr lang="en-US" sz="28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of WET</a:t>
            </a:r>
            <a:endParaRPr lang="en-US" dirty="0"/>
          </a:p>
        </p:txBody>
      </p:sp>
      <p:sp>
        <p:nvSpPr>
          <p:cNvPr id="3" name="Content Placeholder 2"/>
          <p:cNvSpPr>
            <a:spLocks noGrp="1"/>
          </p:cNvSpPr>
          <p:nvPr>
            <p:ph idx="1"/>
          </p:nvPr>
        </p:nvSpPr>
        <p:spPr/>
        <p:txBody>
          <a:bodyPr/>
          <a:lstStyle/>
          <a:p>
            <a:r>
              <a:rPr lang="en-US" sz="2800" dirty="0" smtClean="0"/>
              <a:t>Hydrogen bonding between water molecules and also between a water molecule and electronegative atoms (oxygen) in the particle surfaces provides competitive bonds that normally prevent bonding between particles (water gets in the way)</a:t>
            </a:r>
          </a:p>
          <a:p>
            <a:r>
              <a:rPr lang="en-US" sz="2800" dirty="0" smtClean="0"/>
              <a:t>Making wet objects stick together is hard</a:t>
            </a:r>
          </a:p>
          <a:p>
            <a:r>
              <a:rPr lang="en-US" sz="2800" dirty="0" smtClean="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Strong Intermolecular Bonds:</a:t>
            </a:r>
            <a:br>
              <a:rPr lang="en-US" smtClean="0"/>
            </a:br>
            <a:r>
              <a:rPr lang="en-US" smtClean="0"/>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smtClean="0"/>
              <a:t>We know that aluminum and iron work as coagulants. But why?</a:t>
            </a:r>
          </a:p>
          <a:p>
            <a:r>
              <a:rPr lang="en-US" dirty="0" smtClean="0"/>
              <a:t>Both coagulants have an oxidation state of +3 and both precipitate as X(OH)3</a:t>
            </a:r>
            <a:endParaRPr lang="en-US" dirty="0"/>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smtClean="0"/>
                <a:t>Al</a:t>
              </a:r>
              <a:endParaRPr lang="en-US" sz="4400" dirty="0"/>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smtClean="0"/>
                <a:t>O</a:t>
              </a:r>
              <a:endParaRPr lang="en-US" sz="4400" dirty="0"/>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smtClean="0"/>
                <a:t>O</a:t>
              </a:r>
              <a:endParaRPr lang="en-US" sz="4400" dirty="0"/>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smtClean="0"/>
                <a:t>O</a:t>
              </a:r>
              <a:endParaRPr lang="en-US" sz="4400" dirty="0"/>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smtClean="0">
                  <a:latin typeface="Symbol" pitchFamily="18" charset="2"/>
                </a:rPr>
                <a:t>d</a:t>
              </a:r>
              <a:r>
                <a:rPr lang="en-US" sz="2000" dirty="0" smtClean="0"/>
                <a:t>+++</a:t>
              </a:r>
              <a:endParaRPr lang="en-US" sz="2000" dirty="0"/>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smtClean="0">
                  <a:latin typeface="Symbol" pitchFamily="18" charset="2"/>
                </a:rPr>
                <a:t>d</a:t>
              </a:r>
              <a:r>
                <a:rPr lang="en-US" sz="2000" dirty="0" smtClean="0"/>
                <a:t>--</a:t>
              </a:r>
              <a:endParaRPr lang="en-US" sz="2000" dirty="0"/>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smtClean="0">
                  <a:latin typeface="Symbol" pitchFamily="18" charset="2"/>
                </a:rPr>
                <a:t>d</a:t>
              </a:r>
              <a:r>
                <a:rPr lang="en-US" sz="2000" dirty="0" smtClean="0"/>
                <a:t>--</a:t>
              </a:r>
              <a:endParaRPr lang="en-US" sz="2000" dirty="0"/>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smtClean="0">
                  <a:latin typeface="Symbol" pitchFamily="18" charset="2"/>
                </a:rPr>
                <a:t>d</a:t>
              </a:r>
              <a:r>
                <a:rPr lang="en-US" sz="2000" dirty="0" smtClean="0"/>
                <a:t>--</a:t>
              </a:r>
              <a:endParaRPr lang="en-US" sz="2000" dirty="0"/>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smtClean="0">
                  <a:latin typeface="Symbol" pitchFamily="18" charset="2"/>
                </a:rPr>
                <a:t>d</a:t>
              </a:r>
              <a:r>
                <a:rPr lang="en-US" sz="2000" dirty="0" smtClean="0"/>
                <a:t>+</a:t>
              </a:r>
              <a:endParaRPr lang="en-US" sz="2000" dirty="0"/>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smtClean="0">
                  <a:latin typeface="Symbol" pitchFamily="18" charset="2"/>
                </a:rPr>
                <a:t>d</a:t>
              </a:r>
              <a:r>
                <a:rPr lang="en-US" sz="2000" dirty="0" smtClean="0"/>
                <a:t>+</a:t>
              </a:r>
              <a:endParaRPr lang="en-US" sz="2000" dirty="0"/>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smtClean="0">
                  <a:latin typeface="Symbol" pitchFamily="18" charset="2"/>
                </a:rPr>
                <a:t>d</a:t>
              </a:r>
              <a:r>
                <a:rPr lang="en-US" sz="2000" dirty="0" smtClean="0"/>
                <a:t>+</a:t>
              </a:r>
              <a:endParaRPr lang="en-US" sz="2000" dirty="0"/>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smtClean="0"/>
                <a:t>H</a:t>
              </a:r>
              <a:endParaRPr lang="en-US" sz="4400" dirty="0"/>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smtClean="0"/>
                <a:t>H</a:t>
              </a:r>
              <a:endParaRPr lang="en-US" sz="4400" dirty="0"/>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smtClean="0"/>
                <a:t>H</a:t>
              </a:r>
              <a:endParaRPr lang="en-US" sz="4400" dirty="0"/>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smtClean="0">
                  <a:solidFill>
                    <a:schemeClr val="accent4"/>
                  </a:solidFill>
                </a:rPr>
                <a:t>Al</a:t>
              </a:r>
              <a:endParaRPr lang="en-US" sz="4400" dirty="0">
                <a:solidFill>
                  <a:schemeClr val="accent4"/>
                </a:solidFill>
              </a:endParaRP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smtClean="0">
                  <a:solidFill>
                    <a:schemeClr val="accent4"/>
                  </a:solidFill>
                </a:rPr>
                <a:t>O</a:t>
              </a:r>
              <a:endParaRPr lang="en-US" sz="4400" dirty="0">
                <a:solidFill>
                  <a:schemeClr val="accent4"/>
                </a:solidFill>
              </a:endParaRP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smtClean="0">
                  <a:solidFill>
                    <a:schemeClr val="accent4"/>
                  </a:solidFill>
                </a:rPr>
                <a:t>O</a:t>
              </a:r>
              <a:endParaRPr lang="en-US" sz="4400" dirty="0">
                <a:solidFill>
                  <a:schemeClr val="accent4"/>
                </a:solidFill>
              </a:endParaRP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smtClean="0">
                  <a:solidFill>
                    <a:schemeClr val="accent4"/>
                  </a:solidFill>
                </a:rPr>
                <a:t>O</a:t>
              </a:r>
              <a:endParaRPr lang="en-US" sz="4400" dirty="0">
                <a:solidFill>
                  <a:schemeClr val="accent4"/>
                </a:solidFill>
              </a:endParaRP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smtClean="0">
                  <a:solidFill>
                    <a:schemeClr val="accent4"/>
                  </a:solidFill>
                  <a:latin typeface="Symbol" pitchFamily="18" charset="2"/>
                </a:rPr>
                <a:t>d</a:t>
              </a:r>
              <a:r>
                <a:rPr lang="en-US" sz="2000" dirty="0" smtClean="0">
                  <a:solidFill>
                    <a:schemeClr val="accent4"/>
                  </a:solidFill>
                </a:rPr>
                <a:t>+++</a:t>
              </a:r>
              <a:endParaRPr lang="en-US" sz="2000" dirty="0">
                <a:solidFill>
                  <a:schemeClr val="accent4"/>
                </a:solidFill>
              </a:endParaRP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smtClean="0">
                  <a:solidFill>
                    <a:schemeClr val="accent4"/>
                  </a:solidFill>
                  <a:latin typeface="Symbol" pitchFamily="18" charset="2"/>
                </a:rPr>
                <a:t>d</a:t>
              </a:r>
              <a:r>
                <a:rPr lang="en-US" sz="2000" dirty="0" smtClean="0">
                  <a:solidFill>
                    <a:schemeClr val="accent4"/>
                  </a:solidFill>
                </a:rPr>
                <a:t>--</a:t>
              </a:r>
              <a:endParaRPr lang="en-US" sz="2000" dirty="0">
                <a:solidFill>
                  <a:schemeClr val="accent4"/>
                </a:solidFill>
              </a:endParaRP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smtClean="0">
                  <a:solidFill>
                    <a:schemeClr val="accent4"/>
                  </a:solidFill>
                  <a:latin typeface="Symbol" pitchFamily="18" charset="2"/>
                </a:rPr>
                <a:t>d</a:t>
              </a:r>
              <a:r>
                <a:rPr lang="en-US" sz="2000" dirty="0" smtClean="0">
                  <a:solidFill>
                    <a:schemeClr val="accent4"/>
                  </a:solidFill>
                </a:rPr>
                <a:t>--</a:t>
              </a:r>
              <a:endParaRPr lang="en-US" sz="2000" dirty="0">
                <a:solidFill>
                  <a:schemeClr val="accent4"/>
                </a:solidFill>
              </a:endParaRP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smtClean="0">
                  <a:solidFill>
                    <a:schemeClr val="accent4"/>
                  </a:solidFill>
                  <a:latin typeface="Symbol" pitchFamily="18" charset="2"/>
                </a:rPr>
                <a:t>d</a:t>
              </a:r>
              <a:r>
                <a:rPr lang="en-US" sz="2000" dirty="0" smtClean="0">
                  <a:solidFill>
                    <a:schemeClr val="accent4"/>
                  </a:solidFill>
                </a:rPr>
                <a:t>--</a:t>
              </a:r>
              <a:endParaRPr lang="en-US" sz="2000" dirty="0">
                <a:solidFill>
                  <a:schemeClr val="accent4"/>
                </a:solidFill>
              </a:endParaRP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smtClean="0">
                  <a:solidFill>
                    <a:schemeClr val="accent4"/>
                  </a:solidFill>
                  <a:latin typeface="Symbol" pitchFamily="18" charset="2"/>
                </a:rPr>
                <a:t>d</a:t>
              </a:r>
              <a:r>
                <a:rPr lang="en-US" sz="2000" dirty="0" smtClean="0">
                  <a:solidFill>
                    <a:schemeClr val="accent4"/>
                  </a:solidFill>
                </a:rPr>
                <a:t>+</a:t>
              </a:r>
              <a:endParaRPr lang="en-US" sz="2000" dirty="0">
                <a:solidFill>
                  <a:schemeClr val="accent4"/>
                </a:solidFill>
              </a:endParaRP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smtClean="0">
                  <a:solidFill>
                    <a:schemeClr val="accent4"/>
                  </a:solidFill>
                  <a:latin typeface="Symbol" pitchFamily="18" charset="2"/>
                </a:rPr>
                <a:t>d</a:t>
              </a:r>
              <a:r>
                <a:rPr lang="en-US" sz="2000" dirty="0" smtClean="0">
                  <a:solidFill>
                    <a:schemeClr val="accent4"/>
                  </a:solidFill>
                </a:rPr>
                <a:t>+</a:t>
              </a:r>
              <a:endParaRPr lang="en-US" sz="2000" dirty="0">
                <a:solidFill>
                  <a:schemeClr val="accent4"/>
                </a:solidFill>
              </a:endParaRP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smtClean="0">
                  <a:solidFill>
                    <a:schemeClr val="accent4"/>
                  </a:solidFill>
                  <a:latin typeface="Symbol" pitchFamily="18" charset="2"/>
                </a:rPr>
                <a:t>d</a:t>
              </a:r>
              <a:r>
                <a:rPr lang="en-US" sz="2000" dirty="0" smtClean="0">
                  <a:solidFill>
                    <a:schemeClr val="accent4"/>
                  </a:solidFill>
                </a:rPr>
                <a:t>+</a:t>
              </a:r>
              <a:endParaRPr lang="en-US" sz="2000" dirty="0">
                <a:solidFill>
                  <a:schemeClr val="accent4"/>
                </a:solidFill>
              </a:endParaRP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smtClean="0">
                  <a:solidFill>
                    <a:schemeClr val="accent4"/>
                  </a:solidFill>
                </a:rPr>
                <a:t>H</a:t>
              </a:r>
              <a:endParaRPr lang="en-US" sz="4400" dirty="0">
                <a:solidFill>
                  <a:schemeClr val="accent4"/>
                </a:solidFill>
              </a:endParaRP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smtClean="0">
                  <a:solidFill>
                    <a:schemeClr val="accent4"/>
                  </a:solidFill>
                </a:rPr>
                <a:t>H</a:t>
              </a:r>
              <a:endParaRPr lang="en-US" sz="4400" dirty="0">
                <a:solidFill>
                  <a:schemeClr val="accent4"/>
                </a:solidFill>
              </a:endParaRP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smtClean="0">
                  <a:solidFill>
                    <a:schemeClr val="accent4"/>
                  </a:solidFill>
                </a:rPr>
                <a:t>H</a:t>
              </a:r>
              <a:endParaRPr lang="en-US" sz="4400" dirty="0">
                <a:solidFill>
                  <a:schemeClr val="accent4"/>
                </a:solidFill>
              </a:endParaRP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smtClean="0">
                  <a:solidFill>
                    <a:schemeClr val="accent1"/>
                  </a:solidFill>
                </a:rPr>
                <a:t>O</a:t>
              </a:r>
              <a:endParaRPr lang="en-US" sz="4400" dirty="0">
                <a:solidFill>
                  <a:schemeClr val="accent1"/>
                </a:solidFill>
              </a:endParaRPr>
            </a:p>
          </p:txBody>
        </p:sp>
        <p:sp>
          <p:nvSpPr>
            <p:cNvPr id="86" name="Rectangle 85"/>
            <p:cNvSpPr/>
            <p:nvPr/>
          </p:nvSpPr>
          <p:spPr>
            <a:xfrm>
              <a:off x="7894285" y="4430188"/>
              <a:ext cx="591829" cy="769441"/>
            </a:xfrm>
            <a:prstGeom prst="rect">
              <a:avLst/>
            </a:prstGeom>
          </p:spPr>
          <p:txBody>
            <a:bodyPr wrap="none">
              <a:spAutoFit/>
            </a:bodyPr>
            <a:lstStyle/>
            <a:p>
              <a:r>
                <a:rPr lang="en-US" sz="4400" dirty="0" smtClean="0">
                  <a:solidFill>
                    <a:schemeClr val="accent1"/>
                  </a:solidFill>
                </a:rPr>
                <a:t>H</a:t>
              </a:r>
              <a:endParaRPr lang="en-US" sz="4400" dirty="0">
                <a:solidFill>
                  <a:schemeClr val="accent1"/>
                </a:solidFill>
              </a:endParaRPr>
            </a:p>
          </p:txBody>
        </p:sp>
        <p:sp>
          <p:nvSpPr>
            <p:cNvPr id="87" name="Rectangle 86"/>
            <p:cNvSpPr/>
            <p:nvPr/>
          </p:nvSpPr>
          <p:spPr>
            <a:xfrm>
              <a:off x="6834229" y="4430188"/>
              <a:ext cx="591829" cy="769441"/>
            </a:xfrm>
            <a:prstGeom prst="rect">
              <a:avLst/>
            </a:prstGeom>
          </p:spPr>
          <p:txBody>
            <a:bodyPr wrap="none">
              <a:spAutoFit/>
            </a:bodyPr>
            <a:lstStyle/>
            <a:p>
              <a:r>
                <a:rPr lang="en-US" sz="4400" dirty="0" smtClean="0">
                  <a:solidFill>
                    <a:schemeClr val="accent1"/>
                  </a:solidFill>
                </a:rPr>
                <a:t>H</a:t>
              </a:r>
              <a:endParaRPr lang="en-US" sz="4400" dirty="0">
                <a:solidFill>
                  <a:schemeClr val="accent1"/>
                </a:solidFill>
              </a:endParaRP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smtClean="0">
                  <a:solidFill>
                    <a:schemeClr val="accent1"/>
                  </a:solidFill>
                  <a:latin typeface="Symbol" pitchFamily="18" charset="2"/>
                </a:rPr>
                <a:t>d</a:t>
              </a:r>
              <a:r>
                <a:rPr lang="en-US" sz="2000" dirty="0" smtClean="0">
                  <a:solidFill>
                    <a:schemeClr val="accent1"/>
                  </a:solidFill>
                </a:rPr>
                <a:t>+</a:t>
              </a:r>
              <a:endParaRPr lang="en-US" sz="2000" dirty="0">
                <a:solidFill>
                  <a:schemeClr val="accent1"/>
                </a:solidFill>
              </a:endParaRP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smtClean="0">
                  <a:solidFill>
                    <a:schemeClr val="accent1"/>
                  </a:solidFill>
                  <a:latin typeface="Symbol" pitchFamily="18" charset="2"/>
                </a:rPr>
                <a:t>d</a:t>
              </a:r>
              <a:r>
                <a:rPr lang="en-US" sz="2000" dirty="0" smtClean="0">
                  <a:solidFill>
                    <a:schemeClr val="accent1"/>
                  </a:solidFill>
                </a:rPr>
                <a:t>+</a:t>
              </a:r>
              <a:endParaRPr lang="en-US" sz="2000" dirty="0">
                <a:solidFill>
                  <a:schemeClr val="accent1"/>
                </a:solidFill>
              </a:endParaRP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smtClean="0">
                  <a:solidFill>
                    <a:schemeClr val="accent1"/>
                  </a:solidFill>
                  <a:latin typeface="Symbol" pitchFamily="18" charset="2"/>
                </a:rPr>
                <a:t>d</a:t>
              </a:r>
              <a:r>
                <a:rPr lang="en-US" sz="2000" dirty="0" smtClean="0">
                  <a:solidFill>
                    <a:schemeClr val="accent1"/>
                  </a:solidFill>
                </a:rPr>
                <a:t>--</a:t>
              </a:r>
              <a:endParaRPr lang="en-US" sz="2000" dirty="0">
                <a:solidFill>
                  <a:schemeClr val="accent1"/>
                </a:solidFill>
              </a:endParaRP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smtClean="0"/>
              <a:t>*Edge of knowledge alert</a:t>
            </a:r>
            <a:endParaRPr lang="en-US" dirty="0"/>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polar than water?</a:t>
            </a:r>
            <a:endParaRPr lang="en-US" dirty="0"/>
          </a:p>
        </p:txBody>
      </p:sp>
      <p:sp>
        <p:nvSpPr>
          <p:cNvPr id="3" name="Content Placeholder 2"/>
          <p:cNvSpPr>
            <a:spLocks noGrp="1"/>
          </p:cNvSpPr>
          <p:nvPr>
            <p:ph idx="1"/>
          </p:nvPr>
        </p:nvSpPr>
        <p:spPr>
          <a:xfrm>
            <a:off x="416286" y="1530472"/>
            <a:ext cx="8188871" cy="4114800"/>
          </a:xfrm>
        </p:spPr>
        <p:txBody>
          <a:bodyPr/>
          <a:lstStyle/>
          <a:p>
            <a:r>
              <a:rPr lang="en-US" sz="2000" dirty="0" smtClean="0"/>
              <a:t>Al is very weakly electronegative and thus it maintains a charge of +3 when combined with 3 oxygen (oxygen keeps all of the electrons)</a:t>
            </a:r>
          </a:p>
          <a:p>
            <a:r>
              <a:rPr lang="en-US" sz="2000" dirty="0" smtClean="0"/>
              <a:t>Hypothesis*: </a:t>
            </a:r>
            <a:r>
              <a:rPr lang="en-US" sz="2000" u="sng" dirty="0" smtClean="0"/>
              <a:t>intermolecular</a:t>
            </a:r>
            <a:r>
              <a:rPr lang="en-US" sz="2000" dirty="0" smtClean="0"/>
              <a:t> polar bonds between oxygen and aluminum are stronger than </a:t>
            </a:r>
            <a:r>
              <a:rPr lang="en-US" sz="2000" u="sng" dirty="0" smtClean="0"/>
              <a:t>intermolecular</a:t>
            </a:r>
            <a:r>
              <a:rPr lang="en-US" sz="2000" dirty="0" smtClean="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smtClean="0"/>
              <a:t>* Edge of knowledge alert</a:t>
            </a:r>
            <a:endParaRPr lang="en-US" sz="1400" dirty="0"/>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smtClean="0">
                <a:solidFill>
                  <a:schemeClr val="accent4"/>
                </a:solidFill>
              </a:rPr>
              <a:t>O - H = 3.5 - 2.1 = 1.4</a:t>
            </a:r>
            <a:endParaRPr lang="en-US" dirty="0">
              <a:solidFill>
                <a:schemeClr val="accent4"/>
              </a:solidFill>
            </a:endParaRP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smtClean="0">
                <a:solidFill>
                  <a:schemeClr val="accent4"/>
                </a:solidFill>
              </a:rPr>
              <a:t>O - Al = 3.5 – 1.5 = 2</a:t>
            </a:r>
            <a:endParaRPr lang="en-US" dirty="0">
              <a:solidFill>
                <a:schemeClr val="accent4"/>
              </a:solidFill>
            </a:endParaRP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smtClean="0">
                <a:solidFill>
                  <a:schemeClr val="accent4"/>
                </a:solidFill>
              </a:rPr>
              <a:t>Polarity of water</a:t>
            </a:r>
            <a:endParaRPr lang="en-US" dirty="0">
              <a:solidFill>
                <a:schemeClr val="accent4"/>
              </a:solidFill>
            </a:endParaRP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smtClean="0">
                <a:solidFill>
                  <a:schemeClr val="accent4"/>
                </a:solidFill>
              </a:rPr>
              <a:t>Polarity of Al(OH)</a:t>
            </a:r>
            <a:r>
              <a:rPr lang="en-US" baseline="-25000" dirty="0" smtClean="0">
                <a:solidFill>
                  <a:schemeClr val="accent4"/>
                </a:solidFill>
              </a:rPr>
              <a:t>3</a:t>
            </a:r>
            <a:endParaRPr lang="en-US" baseline="-25000" dirty="0">
              <a:solidFill>
                <a:schemeClr val="accent4"/>
              </a:solidFill>
            </a:endParaRP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smtClean="0"/>
              <a:t>PACl</a:t>
            </a:r>
            <a:r>
              <a:rPr lang="en-US" b="0" dirty="0" smtClean="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smtClean="0"/>
              <a:t>Al</a:t>
            </a:r>
            <a:r>
              <a:rPr lang="en-US" baseline="-25000" dirty="0" smtClean="0"/>
              <a:t>13</a:t>
            </a:r>
            <a:r>
              <a:rPr lang="en-US" dirty="0" smtClean="0"/>
              <a:t>O</a:t>
            </a:r>
            <a:r>
              <a:rPr lang="en-US" baseline="-25000" dirty="0" smtClean="0"/>
              <a:t>4</a:t>
            </a:r>
            <a:r>
              <a:rPr lang="en-US" dirty="0" smtClean="0"/>
              <a:t>(OH)</a:t>
            </a:r>
            <a:r>
              <a:rPr lang="en-US" baseline="-25000" dirty="0" smtClean="0"/>
              <a:t>24</a:t>
            </a:r>
            <a:r>
              <a:rPr lang="en-US" dirty="0" smtClean="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smtClean="0"/>
              <a:t>Keggin</a:t>
            </a:r>
            <a:r>
              <a:rPr lang="en-US" dirty="0" smtClean="0"/>
              <a:t> structure: tetrahedral </a:t>
            </a:r>
            <a:r>
              <a:rPr lang="en-US" dirty="0"/>
              <a:t>Al atom in the </a:t>
            </a:r>
            <a:r>
              <a:rPr lang="en-US" dirty="0" smtClean="0"/>
              <a:t>center </a:t>
            </a:r>
            <a:r>
              <a:rPr lang="en-US" dirty="0"/>
              <a:t>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smtClean="0"/>
              <a:t>Al</a:t>
            </a:r>
            <a:endParaRPr lang="en-US" dirty="0"/>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smtClean="0"/>
              <a:t>O</a:t>
            </a:r>
            <a:endParaRPr lang="en-US" dirty="0"/>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smtClean="0"/>
              <a:t>+ ?</a:t>
            </a:r>
            <a:endParaRPr lang="en-US" sz="2000" dirty="0"/>
          </a:p>
        </p:txBody>
      </p:sp>
      <p:sp>
        <p:nvSpPr>
          <p:cNvPr id="42" name="Rectangle 41"/>
          <p:cNvSpPr/>
          <p:nvPr/>
        </p:nvSpPr>
        <p:spPr>
          <a:xfrm>
            <a:off x="7372818" y="4715535"/>
            <a:ext cx="574196" cy="400110"/>
          </a:xfrm>
          <a:prstGeom prst="rect">
            <a:avLst/>
          </a:prstGeom>
        </p:spPr>
        <p:txBody>
          <a:bodyPr wrap="none">
            <a:spAutoFit/>
          </a:bodyPr>
          <a:lstStyle/>
          <a:p>
            <a:r>
              <a:rPr lang="en-US" sz="2000" dirty="0" smtClean="0">
                <a:latin typeface="Symbol" pitchFamily="18" charset="2"/>
              </a:rPr>
              <a:t>d</a:t>
            </a:r>
            <a:r>
              <a:rPr lang="en-US" sz="2000" dirty="0" smtClean="0"/>
              <a:t>- ?</a:t>
            </a:r>
            <a:endParaRPr lang="en-US" sz="2000" dirty="0"/>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a:t>
            </a:r>
            <a:r>
              <a:rPr lang="en-US" dirty="0" smtClean="0"/>
              <a:t>Mix</a:t>
            </a:r>
            <a:endParaRPr lang="en-US" dirty="0"/>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a:t>
            </a:r>
            <a:r>
              <a:rPr lang="en-US" sz="2400" dirty="0" smtClean="0"/>
              <a:t>* (This is probably not true)</a:t>
            </a:r>
            <a:endParaRPr lang="en-US" sz="2400" dirty="0"/>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smtClean="0"/>
              <a:t>Caveat: It is a short walk to the edge of knowledge</a:t>
            </a:r>
            <a:endParaRPr lang="en-US" dirty="0"/>
          </a:p>
        </p:txBody>
      </p:sp>
      <p:sp>
        <p:nvSpPr>
          <p:cNvPr id="630787" name="Rectangle 3"/>
          <p:cNvSpPr>
            <a:spLocks noGrp="1" noChangeArrowheads="1"/>
          </p:cNvSpPr>
          <p:nvPr>
            <p:ph idx="1"/>
          </p:nvPr>
        </p:nvSpPr>
        <p:spPr/>
        <p:txBody>
          <a:bodyPr/>
          <a:lstStyle/>
          <a:p>
            <a:pPr>
              <a:lnSpc>
                <a:spcPct val="90000"/>
              </a:lnSpc>
            </a:pPr>
            <a:r>
              <a:rPr lang="en-US" sz="2800" dirty="0" smtClean="0"/>
              <a:t>The analysis presented next was designed to achieve adequate mixing so that nanoparticles have a chance to attach to all particles</a:t>
            </a:r>
          </a:p>
          <a:p>
            <a:pPr>
              <a:lnSpc>
                <a:spcPct val="90000"/>
              </a:lnSpc>
            </a:pPr>
            <a:r>
              <a:rPr lang="en-US" sz="2800" dirty="0" smtClean="0"/>
              <a:t>Coagulant self aggregation occurs at the same time as mixing </a:t>
            </a:r>
          </a:p>
          <a:p>
            <a:pPr>
              <a:lnSpc>
                <a:spcPct val="90000"/>
              </a:lnSpc>
            </a:pPr>
            <a:r>
              <a:rPr lang="en-US" sz="2800" dirty="0" smtClean="0"/>
              <a:t>Self aggregation (especially in high alkalinity waters) might have a significant detrimental effect* because it reduces the surface area of the adhesive nanoparticles</a:t>
            </a:r>
          </a:p>
          <a:p>
            <a:pPr>
              <a:lnSpc>
                <a:spcPct val="90000"/>
              </a:lnSpc>
            </a:pPr>
            <a:r>
              <a:rPr lang="en-US" sz="2800" dirty="0" smtClean="0"/>
              <a:t>Attachment of nanoparticles with clay particles may take longer than the initial collisions between clay particles.</a:t>
            </a:r>
            <a:endParaRPr lang="en-US" sz="28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smtClean="0"/>
              <a:t>Polyaluminum</a:t>
            </a:r>
            <a:r>
              <a:rPr lang="en-US" b="0" dirty="0" smtClean="0"/>
              <a:t> Chloride (</a:t>
            </a:r>
            <a:r>
              <a:rPr lang="en-US" b="0" dirty="0" err="1" smtClean="0"/>
              <a:t>PACl</a:t>
            </a:r>
            <a:r>
              <a:rPr lang="en-US" b="0" dirty="0" smtClean="0"/>
              <a:t>)</a:t>
            </a:r>
            <a:endParaRPr lang="en-US" b="0" dirty="0"/>
          </a:p>
        </p:txBody>
      </p:sp>
      <p:sp>
        <p:nvSpPr>
          <p:cNvPr id="3" name="Content Placeholder 2"/>
          <p:cNvSpPr>
            <a:spLocks noGrp="1"/>
          </p:cNvSpPr>
          <p:nvPr>
            <p:ph idx="1"/>
          </p:nvPr>
        </p:nvSpPr>
        <p:spPr/>
        <p:txBody>
          <a:bodyPr/>
          <a:lstStyle/>
          <a:p>
            <a:r>
              <a:rPr lang="en-US" dirty="0" smtClean="0"/>
              <a:t>Slowly titrated with a base (in the chemical plant) to produce a meta-stable and soluble polymeric aluminum (partially neutralized)</a:t>
            </a:r>
          </a:p>
          <a:p>
            <a:r>
              <a:rPr lang="en-US" dirty="0" smtClean="0"/>
              <a:t>Consumes less alkalinity (ANC), it is less acidic.</a:t>
            </a:r>
          </a:p>
          <a:p>
            <a:r>
              <a:rPr lang="en-US" dirty="0" smtClean="0"/>
              <a:t>Aluminum mass fraction is higher than in alum (no 14.3 H</a:t>
            </a:r>
            <a:r>
              <a:rPr lang="en-US" baseline="-25000" dirty="0" smtClean="0"/>
              <a:t>2</a:t>
            </a:r>
            <a:r>
              <a:rPr lang="en-US" dirty="0" smtClean="0"/>
              <a:t>O) so the mass of PACl required is less than for alum (0.4-10 mg/L as Al)</a:t>
            </a:r>
            <a:endParaRPr 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smtClean="0"/>
              <a:t>PACl</a:t>
            </a:r>
            <a:r>
              <a:rPr lang="en-US" b="0" dirty="0" smtClean="0"/>
              <a:t> Formula and Basicity</a:t>
            </a:r>
            <a:br>
              <a:rPr lang="en-US" b="0" dirty="0" smtClean="0"/>
            </a:br>
            <a:r>
              <a:rPr lang="en-US" b="0" dirty="0" smtClean="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a:t>
            </a:r>
            <a:r>
              <a:rPr lang="en-US" b="0" baseline="-25000" dirty="0" smtClean="0"/>
              <a:t>x</a:t>
            </a:r>
            <a:endParaRPr lang="en-US" b="0" dirty="0"/>
          </a:p>
        </p:txBody>
      </p:sp>
      <p:sp>
        <p:nvSpPr>
          <p:cNvPr id="3" name="Content Placeholder 2"/>
          <p:cNvSpPr>
            <a:spLocks noGrp="1"/>
          </p:cNvSpPr>
          <p:nvPr>
            <p:ph idx="1"/>
          </p:nvPr>
        </p:nvSpPr>
        <p:spPr/>
        <p:txBody>
          <a:bodyPr/>
          <a:lstStyle/>
          <a:p>
            <a:r>
              <a:rPr lang="en-US" sz="2800" dirty="0" smtClean="0"/>
              <a:t>Basicity: Ratio of hydroxyl equivalents</a:t>
            </a:r>
            <a:br>
              <a:rPr lang="en-US" sz="2800" dirty="0" smtClean="0"/>
            </a:br>
            <a:r>
              <a:rPr lang="en-US" sz="2800" dirty="0" smtClean="0"/>
              <a:t>to aluminum equivalents</a:t>
            </a:r>
          </a:p>
          <a:p>
            <a:pPr lvl="1"/>
            <a:r>
              <a:rPr lang="en-US" sz="2400" dirty="0" smtClean="0"/>
              <a:t>Basicity of 1 would mean that it does not produce any protons when it dissolves in water</a:t>
            </a:r>
          </a:p>
          <a:p>
            <a:pPr lvl="1"/>
            <a:r>
              <a:rPr lang="en-US" sz="2400" dirty="0" smtClean="0"/>
              <a:t>0 means it produces 3 protons per Al (like alum)</a:t>
            </a:r>
          </a:p>
          <a:p>
            <a:r>
              <a:rPr lang="en-US" sz="2800" dirty="0" smtClean="0"/>
              <a:t>The </a:t>
            </a:r>
            <a:r>
              <a:rPr lang="en-US" sz="2800" dirty="0"/>
              <a:t>lowest basicity commercial </a:t>
            </a:r>
            <a:r>
              <a:rPr lang="en-US" sz="2800" dirty="0" err="1" smtClean="0"/>
              <a:t>PACls</a:t>
            </a:r>
            <a:r>
              <a:rPr lang="en-US" sz="2800" dirty="0" smtClean="0"/>
              <a:t> </a:t>
            </a:r>
            <a:r>
              <a:rPr lang="en-US" sz="2800" dirty="0"/>
              <a:t>are about 10</a:t>
            </a:r>
            <a:r>
              <a:rPr lang="en-US" sz="2800" dirty="0" smtClean="0"/>
              <a:t>%</a:t>
            </a:r>
          </a:p>
          <a:p>
            <a:r>
              <a:rPr lang="en-US" sz="2800" dirty="0" smtClean="0"/>
              <a:t>Most </a:t>
            </a:r>
            <a:r>
              <a:rPr lang="en-US" sz="2800" dirty="0" err="1" smtClean="0"/>
              <a:t>PACls</a:t>
            </a:r>
            <a:r>
              <a:rPr lang="en-US" sz="2800" dirty="0" smtClean="0"/>
              <a:t> </a:t>
            </a:r>
            <a:r>
              <a:rPr lang="en-US" sz="2800" dirty="0"/>
              <a:t>are in the medium to high basicity range (50-70</a:t>
            </a:r>
            <a:r>
              <a:rPr lang="en-US" sz="2800" dirty="0" smtClean="0"/>
              <a:t>%)</a:t>
            </a:r>
          </a:p>
          <a:p>
            <a:r>
              <a:rPr lang="en-US" sz="2800" dirty="0" smtClean="0"/>
              <a:t>Highest </a:t>
            </a:r>
            <a:r>
              <a:rPr lang="en-US" sz="2800" dirty="0"/>
              <a:t>stable </a:t>
            </a:r>
            <a:r>
              <a:rPr lang="en-US" sz="2800" dirty="0" smtClean="0"/>
              <a:t>basicity (83%) </a:t>
            </a:r>
            <a:r>
              <a:rPr lang="en-US" sz="2800" dirty="0"/>
              <a:t>is aluminum </a:t>
            </a:r>
            <a:r>
              <a:rPr lang="en-US" sz="2800" dirty="0" err="1"/>
              <a:t>chlorhydrate</a:t>
            </a:r>
            <a:r>
              <a:rPr lang="en-US" sz="2800" dirty="0"/>
              <a:t> (</a:t>
            </a:r>
            <a:r>
              <a:rPr lang="en-US" sz="2800" dirty="0" smtClean="0"/>
              <a:t>ACH) – would be useful for treating water with very low ANC</a:t>
            </a:r>
            <a:endParaRPr lang="en-US" sz="2800" dirty="0"/>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112145504"/>
              </p:ext>
            </p:extLst>
          </p:nvPr>
        </p:nvGraphicFramePr>
        <p:xfrm>
          <a:off x="6805714" y="1580312"/>
          <a:ext cx="1993900" cy="812800"/>
        </p:xfrm>
        <a:graphic>
          <a:graphicData uri="http://schemas.openxmlformats.org/presentationml/2006/ole">
            <mc:AlternateContent xmlns:mc="http://schemas.openxmlformats.org/markup-compatibility/2006">
              <mc:Choice xmlns:v="urn:schemas-microsoft-com:vml" Requires="v">
                <p:oleObj spid="_x0000_s983139" name="Equation" r:id="rId4" imgW="1993680" imgH="812520" progId="Equation.DSMT4">
                  <p:embed/>
                </p:oleObj>
              </mc:Choice>
              <mc:Fallback>
                <p:oleObj name="Equation" r:id="rId4" imgW="1993680" imgH="812520" progId="Equation.DSMT4">
                  <p:embed/>
                  <p:pic>
                    <p:nvPicPr>
                      <p:cNvPr id="0" name="Object 4"/>
                      <p:cNvPicPr>
                        <a:picLocks noChangeArrowheads="1"/>
                      </p:cNvPicPr>
                      <p:nvPr/>
                    </p:nvPicPr>
                    <p:blipFill>
                      <a:blip r:embed="rId5"/>
                      <a:srcRect/>
                      <a:stretch>
                        <a:fillRect/>
                      </a:stretch>
                    </p:blipFill>
                    <p:spPr bwMode="auto">
                      <a:xfrm>
                        <a:off x="6805714" y="1580312"/>
                        <a:ext cx="19939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spTree>
    <p:extLst>
      <p:ext uri="{BB962C8B-B14F-4D97-AF65-F5344CB8AC3E}">
        <p14:creationId xmlns:p14="http://schemas.microsoft.com/office/powerpoint/2010/main" val="169009029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152793</TotalTime>
  <Words>5745</Words>
  <Application>Microsoft Office PowerPoint</Application>
  <PresentationFormat>On-screen Show (4:3)</PresentationFormat>
  <Paragraphs>670</Paragraphs>
  <Slides>77</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77</vt:i4>
      </vt:variant>
    </vt:vector>
  </HeadingPairs>
  <TitlesOfParts>
    <vt:vector size="93" baseType="lpstr">
      <vt:lpstr>Times New Roman</vt:lpstr>
      <vt:lpstr>Century Gothic</vt:lpstr>
      <vt:lpstr>Symbol</vt:lpstr>
      <vt:lpstr>GreekC</vt:lpstr>
      <vt:lpstr>Times</vt:lpstr>
      <vt:lpstr>Candara</vt:lpstr>
      <vt:lpstr>Arial</vt:lpstr>
      <vt:lpstr>Wingdings</vt:lpstr>
      <vt:lpstr>Cambria Math</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pH=6</vt:lpstr>
      <vt:lpstr>Effects of pH and Coagulant Dosage: pH=8</vt:lpstr>
      <vt:lpstr>Effects of pH and Coagulant Dosage: pH=10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mw24</cp:lastModifiedBy>
  <cp:revision>4333</cp:revision>
  <cp:lastPrinted>2017-09-18T12:38:31Z</cp:lastPrinted>
  <dcterms:created xsi:type="dcterms:W3CDTF">2006-04-11T13:01:40Z</dcterms:created>
  <dcterms:modified xsi:type="dcterms:W3CDTF">2017-12-30T11:35:27Z</dcterms:modified>
</cp:coreProperties>
</file>